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Authors.xml" ContentType="application/vnd.openxmlformats-officedocument.presentationml.commentAuthors+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6" r:id="rId2"/>
    <p:sldId id="266" r:id="rId3"/>
    <p:sldId id="267" r:id="rId4"/>
    <p:sldId id="268" r:id="rId5"/>
    <p:sldId id="269"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85" r:id="rId21"/>
  </p:sldIdLst>
  <p:sldSz cx="9144000" cy="6858000" type="screen4x3"/>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iscila | RAF" initials="Pri" lastIdx="3" clrIdx="0">
    <p:extLst>
      <p:ext uri="{19B8F6BF-5375-455C-9EA6-DF929625EA0E}">
        <p15:presenceInfo xmlns:p15="http://schemas.microsoft.com/office/powerpoint/2012/main" xmlns="" userId="Priscila | RAF"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0000"/>
    <a:srgbClr val="E3020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74524" autoAdjust="0"/>
  </p:normalViewPr>
  <p:slideViewPr>
    <p:cSldViewPr snapToGrid="0" snapToObjects="1">
      <p:cViewPr varScale="1">
        <p:scale>
          <a:sx n="79" d="100"/>
          <a:sy n="79" d="100"/>
        </p:scale>
        <p:origin x="-1848" y="-8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s-ES"/>
          </a:p>
        </p:txBody>
      </p:sp>
      <p:sp>
        <p:nvSpPr>
          <p:cNvPr id="3" name="Espaço Reservado para Data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3274F045-F23E-45A6-82E9-9B4224515F45}" type="datetimeFigureOut">
              <a:rPr lang="es-ES" smtClean="0"/>
              <a:pPr/>
              <a:t>13/10/2015</a:t>
            </a:fld>
            <a:endParaRPr lang="es-ES"/>
          </a:p>
        </p:txBody>
      </p:sp>
      <p:sp>
        <p:nvSpPr>
          <p:cNvPr id="4" name="Espaço Reservado para Rodapé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es-ES"/>
          </a:p>
        </p:txBody>
      </p:sp>
      <p:sp>
        <p:nvSpPr>
          <p:cNvPr id="5" name="Espaço Reservado para Número de Slide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A3CFCA2E-DF5C-4232-A82A-26002E507F94}" type="slidenum">
              <a:rPr lang="es-ES" smtClean="0"/>
              <a:pPr/>
              <a:t>‹nº›</a:t>
            </a:fld>
            <a:endParaRPr lang="es-ES"/>
          </a:p>
        </p:txBody>
      </p:sp>
    </p:spTree>
    <p:extLst>
      <p:ext uri="{BB962C8B-B14F-4D97-AF65-F5344CB8AC3E}">
        <p14:creationId xmlns:p14="http://schemas.microsoft.com/office/powerpoint/2010/main" xmlns="" val="4083487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2A447F10-E182-439E-813A-18DA26065042}" type="datetimeFigureOut">
              <a:rPr lang="pt-BR" smtClean="0"/>
              <a:pPr/>
              <a:t>13/10/2015</a:t>
            </a:fld>
            <a:endParaRPr lang="pt-BR"/>
          </a:p>
        </p:txBody>
      </p:sp>
      <p:sp>
        <p:nvSpPr>
          <p:cNvPr id="4" name="Espaço Reservado para Imagem de Slide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79768" y="4715907"/>
            <a:ext cx="5438140" cy="4467701"/>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76FA5BC6-51EC-400D-A1CF-C37CF8D663E7}" type="slidenum">
              <a:rPr lang="pt-BR" smtClean="0"/>
              <a:pPr/>
              <a:t>‹nº›</a:t>
            </a:fld>
            <a:endParaRPr lang="pt-BR"/>
          </a:p>
        </p:txBody>
      </p:sp>
    </p:spTree>
    <p:extLst>
      <p:ext uri="{BB962C8B-B14F-4D97-AF65-F5344CB8AC3E}">
        <p14:creationId xmlns:p14="http://schemas.microsoft.com/office/powerpoint/2010/main" xmlns="" val="595513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10000"/>
          </a:bodyPr>
          <a:lstStyle/>
          <a:p>
            <a:r>
              <a:rPr lang="pt-BR" b="1" u="none" dirty="0" smtClean="0">
                <a:ea typeface="ＭＳ Ｐゴシック" pitchFamily="34" charset="-128"/>
              </a:rPr>
              <a:t>CARO</a:t>
            </a:r>
            <a:r>
              <a:rPr lang="pt-BR" b="1" u="none" baseline="0" dirty="0" smtClean="0">
                <a:ea typeface="ＭＳ Ｐゴシック" pitchFamily="34" charset="-128"/>
              </a:rPr>
              <a:t> GESTOR</a:t>
            </a:r>
          </a:p>
          <a:p>
            <a:endParaRPr lang="pt-BR" b="1" u="sng" dirty="0" smtClean="0">
              <a:ea typeface="ＭＳ Ｐゴシック" pitchFamily="34" charset="-128"/>
            </a:endParaRPr>
          </a:p>
          <a:p>
            <a:r>
              <a:rPr lang="pt-BR" dirty="0" smtClean="0">
                <a:ea typeface="ＭＳ Ｐゴシック" pitchFamily="34" charset="-128"/>
              </a:rPr>
              <a:t>Sugerimos</a:t>
            </a:r>
            <a:r>
              <a:rPr lang="pt-BR" baseline="0" dirty="0" smtClean="0">
                <a:ea typeface="ＭＳ Ｐゴシック" pitchFamily="34" charset="-128"/>
              </a:rPr>
              <a:t> </a:t>
            </a:r>
            <a:r>
              <a:rPr lang="pt-BR" dirty="0" smtClean="0">
                <a:ea typeface="ＭＳ Ｐゴシック" pitchFamily="34" charset="-128"/>
              </a:rPr>
              <a:t>estudar o texto de orientação para cada </a:t>
            </a:r>
            <a:r>
              <a:rPr lang="pt-BR" i="1" dirty="0" smtClean="0">
                <a:ea typeface="ＭＳ Ｐゴシック" pitchFamily="34" charset="-128"/>
              </a:rPr>
              <a:t>slide</a:t>
            </a:r>
            <a:r>
              <a:rPr lang="pt-BR" dirty="0" smtClean="0">
                <a:ea typeface="ＭＳ Ｐゴシック" pitchFamily="34" charset="-128"/>
              </a:rPr>
              <a:t>. </a:t>
            </a:r>
          </a:p>
          <a:p>
            <a:r>
              <a:rPr lang="pt-BR" dirty="0" smtClean="0">
                <a:ea typeface="ＭＳ Ｐゴシック" pitchFamily="34" charset="-128"/>
              </a:rPr>
              <a:t>Como sabe, o conteúdo foi</a:t>
            </a:r>
            <a:r>
              <a:rPr lang="pt-BR" baseline="0" dirty="0" smtClean="0">
                <a:ea typeface="ＭＳ Ｐゴシック" pitchFamily="34" charset="-128"/>
              </a:rPr>
              <a:t> criado pela professora Marisa Lajolo. Portanto, pedimos que</a:t>
            </a:r>
            <a:r>
              <a:rPr lang="pt-BR" b="0" dirty="0" smtClean="0">
                <a:ea typeface="ＭＳ Ｐゴシック" pitchFamily="34" charset="-128"/>
              </a:rPr>
              <a:t> apresente a palestra reproduzindo o texto indicado.</a:t>
            </a:r>
            <a:endParaRPr lang="pt-BR" sz="1200" b="0" kern="1200" dirty="0" smtClean="0">
              <a:solidFill>
                <a:schemeClr val="tx1"/>
              </a:solidFill>
              <a:effectLst/>
              <a:latin typeface="+mn-lt"/>
              <a:ea typeface="+mn-ea"/>
              <a:cs typeface="+mn-cs"/>
            </a:endParaRPr>
          </a:p>
          <a:p>
            <a:endParaRPr lang="pt-BR" u="sng" dirty="0" smtClean="0">
              <a:ea typeface="ＭＳ Ｐゴシック" pitchFamily="34" charset="-128"/>
            </a:endParaRPr>
          </a:p>
          <a:p>
            <a:r>
              <a:rPr lang="pt-BR" u="sng" dirty="0" smtClean="0">
                <a:ea typeface="ＭＳ Ｐゴシック" pitchFamily="34" charset="-128"/>
              </a:rPr>
              <a:t>ATENÇÃO</a:t>
            </a:r>
            <a:r>
              <a:rPr lang="pt-BR" u="none" dirty="0" smtClean="0">
                <a:ea typeface="ＭＳ Ｐゴシック" pitchFamily="34" charset="-128"/>
              </a:rPr>
              <a:t>:</a:t>
            </a:r>
          </a:p>
          <a:p>
            <a:pPr>
              <a:buFont typeface="Arial" pitchFamily="34" charset="0"/>
              <a:buChar char="•"/>
            </a:pPr>
            <a:r>
              <a:rPr lang="pt-BR" dirty="0" smtClean="0">
                <a:ea typeface="ＭＳ Ｐゴシック" pitchFamily="34" charset="-128"/>
              </a:rPr>
              <a:t> O QUE ESTÁ ENTRE PARÊNTESES NÃO É PARA SER FALADO. TRATA-SE DE UMA ORIENTAÇÃO SOBRE O </a:t>
            </a:r>
            <a:r>
              <a:rPr lang="pt-BR" i="1" dirty="0" smtClean="0">
                <a:ea typeface="ＭＳ Ｐゴシック" pitchFamily="34" charset="-128"/>
              </a:rPr>
              <a:t>SLIDE</a:t>
            </a:r>
            <a:r>
              <a:rPr lang="pt-BR" dirty="0" smtClean="0">
                <a:ea typeface="ＭＳ Ｐゴシック" pitchFamily="34" charset="-128"/>
              </a:rPr>
              <a:t>.</a:t>
            </a:r>
          </a:p>
          <a:p>
            <a:pPr>
              <a:buFont typeface="Arial" pitchFamily="34" charset="0"/>
              <a:buChar char="•"/>
            </a:pPr>
            <a:r>
              <a:rPr lang="pt-BR" dirty="0" smtClean="0">
                <a:ea typeface="ＭＳ Ｐゴシック" pitchFamily="34" charset="-128"/>
              </a:rPr>
              <a:t> SUA FALA ESTARÁ SEMPRE INDICADA POR UMA →.</a:t>
            </a:r>
          </a:p>
          <a:p>
            <a:endParaRPr lang="pt-BR" dirty="0" smtClean="0">
              <a:solidFill>
                <a:srgbClr val="FF0000"/>
              </a:solidFill>
              <a:ea typeface="ＭＳ Ｐゴシック" pitchFamily="34" charset="-128"/>
            </a:endParaRPr>
          </a:p>
          <a:p>
            <a:r>
              <a:rPr lang="pt-BR" b="1" dirty="0" smtClean="0">
                <a:ea typeface="ＭＳ Ｐゴシック" pitchFamily="34" charset="-128"/>
              </a:rPr>
              <a:t>LEIA O TÍTULO DA PALESTRA E APRESENTE</a:t>
            </a:r>
            <a:r>
              <a:rPr lang="pt-BR" b="1" baseline="0" dirty="0" smtClean="0">
                <a:ea typeface="ＭＳ Ｐゴシック" pitchFamily="34" charset="-128"/>
              </a:rPr>
              <a:t> A PROFESSORA MARISA LAJOLO.</a:t>
            </a:r>
            <a:endParaRPr lang="pt-BR" dirty="0" smtClean="0">
              <a:ea typeface="ＭＳ Ｐゴシック" pitchFamily="34" charset="-128"/>
            </a:endParaRPr>
          </a:p>
          <a:p>
            <a:r>
              <a:rPr lang="pt-BR" dirty="0" smtClean="0">
                <a:ea typeface="ＭＳ Ｐゴシック" pitchFamily="34" charset="-128"/>
              </a:rPr>
              <a:t>→ </a:t>
            </a:r>
            <a:r>
              <a:rPr lang="pt-BR" sz="1200" kern="1200" dirty="0" smtClean="0">
                <a:solidFill>
                  <a:schemeClr val="tx1"/>
                </a:solidFill>
                <a:latin typeface="+mn-lt"/>
                <a:ea typeface="+mn-ea"/>
                <a:cs typeface="+mn-cs"/>
              </a:rPr>
              <a:t>Professora da Universidade Presbiteriana Mackenzie e da Universidade Estadual de Campinas.</a:t>
            </a:r>
          </a:p>
          <a:p>
            <a:endParaRPr lang="pt-BR" dirty="0" smtClean="0">
              <a:ea typeface="ＭＳ Ｐゴシック" pitchFamily="34" charset="-128"/>
            </a:endParaRPr>
          </a:p>
          <a:p>
            <a:pPr algn="l"/>
            <a:r>
              <a:rPr lang="pt-BR" b="1" dirty="0" smtClean="0"/>
              <a:t>ANTES DE INICIAR</a:t>
            </a:r>
            <a:r>
              <a:rPr lang="pt-BR" b="1" baseline="0" dirty="0" smtClean="0"/>
              <a:t> A PALESTRA, ESTUDE PARA SE APROPRIAR DO CONCEITO DE LETRAMENTO LITERÁRIO QUE SERÁ TRATADO NO </a:t>
            </a:r>
            <a:r>
              <a:rPr lang="pt-BR" b="1" i="1" baseline="0" dirty="0" smtClean="0"/>
              <a:t>SLIDE</a:t>
            </a:r>
            <a:r>
              <a:rPr lang="pt-BR" b="1" baseline="0" dirty="0" smtClean="0"/>
              <a:t> 4.</a:t>
            </a:r>
          </a:p>
          <a:p>
            <a:pPr algn="l"/>
            <a:endParaRPr lang="pt-BR" baseline="0" dirty="0" smtClean="0"/>
          </a:p>
          <a:p>
            <a:pPr algn="l"/>
            <a:r>
              <a:rPr lang="pt-BR" dirty="0" smtClean="0">
                <a:ea typeface="ＭＳ Ｐゴシック" pitchFamily="34" charset="-128"/>
              </a:rPr>
              <a:t>(</a:t>
            </a:r>
            <a:r>
              <a:rPr lang="pt-BR" sz="1200" b="1" i="0" u="none" strike="noStrike" baseline="0" dirty="0" smtClean="0">
                <a:solidFill>
                  <a:srgbClr val="000000"/>
                </a:solidFill>
                <a:latin typeface="Arial-BoldItalicMT"/>
              </a:rPr>
              <a:t>Letramento literário </a:t>
            </a:r>
            <a:r>
              <a:rPr lang="pt-BR" sz="1200" b="0" i="0" u="none" strike="noStrike" baseline="0" dirty="0" smtClean="0">
                <a:solidFill>
                  <a:srgbClr val="000000"/>
                </a:solidFill>
                <a:latin typeface="ArialMT"/>
              </a:rPr>
              <a:t>representa o domínio e o exercício pleno de técnicas, habilidades, conhecimentos e valores necessários para uma interação significativa e prazerosa com textos – por hipótese literária.</a:t>
            </a:r>
          </a:p>
          <a:p>
            <a:pPr algn="l"/>
            <a:r>
              <a:rPr lang="pt-BR" sz="1200" b="0" i="0" u="none" strike="noStrike" baseline="0" dirty="0" smtClean="0">
                <a:solidFill>
                  <a:srgbClr val="000000"/>
                </a:solidFill>
                <a:latin typeface="ArialMT"/>
              </a:rPr>
              <a:t>Acredita-se hoje que, em grande parte, </a:t>
            </a:r>
            <a:r>
              <a:rPr lang="pt-BR" sz="1200" b="0" i="1" u="none" strike="noStrike" baseline="0" dirty="0" smtClean="0">
                <a:solidFill>
                  <a:srgbClr val="000000"/>
                </a:solidFill>
                <a:latin typeface="Arial-ItalicMT"/>
              </a:rPr>
              <a:t>o letramento literário </a:t>
            </a:r>
            <a:r>
              <a:rPr lang="pt-BR" sz="1200" b="0" i="0" u="none" strike="noStrike" baseline="0" dirty="0" smtClean="0">
                <a:solidFill>
                  <a:srgbClr val="000000"/>
                </a:solidFill>
                <a:latin typeface="Arial-ItalicMT"/>
              </a:rPr>
              <a:t>s</a:t>
            </a:r>
            <a:r>
              <a:rPr lang="pt-BR" sz="1200" b="0" i="0" u="none" strike="noStrike" baseline="0" dirty="0" smtClean="0">
                <a:solidFill>
                  <a:srgbClr val="000000"/>
                </a:solidFill>
                <a:latin typeface="ArialMT"/>
              </a:rPr>
              <a:t>e desenvolve e se aperfeiçoa na escola, por meio de atividades que favoreçam a leitura literária, de modo a formar alunos que gostem</a:t>
            </a:r>
            <a:r>
              <a:rPr lang="pt-BR" sz="1000" b="0" i="0" u="none" strike="noStrike" baseline="0" dirty="0" smtClean="0">
                <a:solidFill>
                  <a:srgbClr val="000000"/>
                </a:solidFill>
                <a:latin typeface="Arial-BoldMT"/>
              </a:rPr>
              <a:t> </a:t>
            </a:r>
            <a:r>
              <a:rPr lang="pt-BR" sz="1200" b="0" i="0" u="none" strike="noStrike" kern="1200" baseline="0" dirty="0" smtClean="0">
                <a:solidFill>
                  <a:schemeClr val="tx1"/>
                </a:solidFill>
                <a:latin typeface="+mn-lt"/>
                <a:ea typeface="+mn-ea"/>
                <a:cs typeface="+mn-cs"/>
              </a:rPr>
              <a:t>de ler literatura e saibam interagir de forma crítica e criativa com diferentes produtos culturais, que circulam em diferentes linguagens e diferentes suportes, sobretudo os produtos da cultura letrada.</a:t>
            </a:r>
          </a:p>
          <a:p>
            <a:r>
              <a:rPr lang="pt-BR" sz="1200" b="0" i="0" u="none" strike="noStrike" kern="1200" baseline="0" dirty="0" smtClean="0">
                <a:solidFill>
                  <a:schemeClr val="tx1"/>
                </a:solidFill>
                <a:latin typeface="+mn-lt"/>
                <a:ea typeface="+mn-ea"/>
                <a:cs typeface="+mn-cs"/>
              </a:rPr>
              <a:t>A circulação da noção de </a:t>
            </a:r>
            <a:r>
              <a:rPr lang="pt-BR" sz="1200" b="0" i="1" u="none" strike="noStrike" kern="1200" baseline="0" dirty="0" smtClean="0">
                <a:solidFill>
                  <a:schemeClr val="tx1"/>
                </a:solidFill>
                <a:latin typeface="+mn-lt"/>
                <a:ea typeface="+mn-ea"/>
                <a:cs typeface="+mn-cs"/>
              </a:rPr>
              <a:t>letramento </a:t>
            </a:r>
            <a:r>
              <a:rPr lang="pt-BR" sz="1200" b="0" i="0" u="none" strike="noStrike" kern="1200" baseline="0" dirty="0" smtClean="0">
                <a:solidFill>
                  <a:schemeClr val="tx1"/>
                </a:solidFill>
                <a:latin typeface="+mn-lt"/>
                <a:ea typeface="+mn-ea"/>
                <a:cs typeface="+mn-cs"/>
              </a:rPr>
              <a:t>é paralela à expansão de expressões originárias do mundo dos livros (das letras, do impresso, do escrito, etc.) empregadas em relação a áreas/assuntos/temas afastados do mundo livresco. Pode-se ouvir em um salão de cabeleireiro que: – </a:t>
            </a:r>
            <a:r>
              <a:rPr lang="pt-BR" sz="1200" b="0" i="1" u="none" strike="noStrike" kern="1200" baseline="0" dirty="0" smtClean="0">
                <a:solidFill>
                  <a:schemeClr val="tx1"/>
                </a:solidFill>
                <a:latin typeface="+mn-lt"/>
                <a:ea typeface="+mn-ea"/>
                <a:cs typeface="+mn-cs"/>
              </a:rPr>
              <a:t>Fazer luzes vai repaginar sua aparência</a:t>
            </a:r>
            <a:r>
              <a:rPr lang="pt-BR" sz="1200" b="0" i="0" u="none" strike="noStrike" kern="1200" baseline="0" dirty="0" smtClean="0">
                <a:solidFill>
                  <a:schemeClr val="tx1"/>
                </a:solidFill>
                <a:latin typeface="+mn-lt"/>
                <a:ea typeface="+mn-ea"/>
                <a:cs typeface="+mn-cs"/>
              </a:rPr>
              <a:t>. Pode-se ouvir em uma lanchonete: – </a:t>
            </a:r>
            <a:r>
              <a:rPr lang="pt-BR" sz="1200" b="0" i="1" u="none" strike="noStrike" kern="1200" baseline="0" dirty="0" smtClean="0">
                <a:solidFill>
                  <a:schemeClr val="tx1"/>
                </a:solidFill>
                <a:latin typeface="+mn-lt"/>
                <a:ea typeface="+mn-ea"/>
                <a:cs typeface="+mn-cs"/>
              </a:rPr>
              <a:t>Este molho é uma releitura do velho vinagrete! </a:t>
            </a:r>
            <a:r>
              <a:rPr lang="pt-BR" sz="1200" b="0" i="0" u="none" strike="noStrike" kern="1200" baseline="0" dirty="0" smtClean="0">
                <a:solidFill>
                  <a:schemeClr val="tx1"/>
                </a:solidFill>
                <a:latin typeface="+mn-lt"/>
                <a:ea typeface="+mn-ea"/>
                <a:cs typeface="+mn-cs"/>
              </a:rPr>
              <a:t>Pode-se ouvir em uma sala de professores</a:t>
            </a:r>
            <a:r>
              <a:rPr lang="pt-BR" sz="1200" b="0" i="1" u="none" strike="noStrike" kern="1200" baseline="0" dirty="0" smtClean="0">
                <a:solidFill>
                  <a:schemeClr val="tx1"/>
                </a:solidFill>
                <a:latin typeface="+mn-lt"/>
                <a:ea typeface="+mn-ea"/>
                <a:cs typeface="+mn-cs"/>
              </a:rPr>
              <a:t>: </a:t>
            </a:r>
            <a:r>
              <a:rPr lang="pt-BR" sz="1200" b="0" i="0" u="none" strike="noStrike" kern="1200" baseline="0" dirty="0" smtClean="0">
                <a:solidFill>
                  <a:schemeClr val="tx1"/>
                </a:solidFill>
                <a:latin typeface="+mn-lt"/>
                <a:ea typeface="+mn-ea"/>
                <a:cs typeface="+mn-cs"/>
              </a:rPr>
              <a:t>– </a:t>
            </a:r>
            <a:r>
              <a:rPr lang="pt-BR" sz="1200" b="0" i="1" u="none" strike="noStrike" kern="1200" baseline="0" dirty="0" smtClean="0">
                <a:solidFill>
                  <a:schemeClr val="tx1"/>
                </a:solidFill>
                <a:latin typeface="+mn-lt"/>
                <a:ea typeface="+mn-ea"/>
                <a:cs typeface="+mn-cs"/>
              </a:rPr>
              <a:t>Qual é sua leitura da confusão que o 3º B armou quando a professora Elaine saiu da classe?</a:t>
            </a:r>
            <a:r>
              <a:rPr lang="pt-BR" sz="1200" b="0" i="0" u="none" strike="noStrike" kern="1200" baseline="0" dirty="0" smtClean="0">
                <a:solidFill>
                  <a:schemeClr val="tx1"/>
                </a:solidFill>
                <a:latin typeface="+mn-lt"/>
                <a:ea typeface="+mn-ea"/>
                <a:cs typeface="+mn-cs"/>
              </a:rPr>
              <a:t>)</a:t>
            </a:r>
          </a:p>
          <a:p>
            <a:pPr algn="l"/>
            <a:endParaRPr lang="pt-BR" dirty="0"/>
          </a:p>
        </p:txBody>
      </p:sp>
      <p:sp>
        <p:nvSpPr>
          <p:cNvPr id="4" name="Espaço Reservado para Número de Slide 3"/>
          <p:cNvSpPr>
            <a:spLocks noGrp="1"/>
          </p:cNvSpPr>
          <p:nvPr>
            <p:ph type="sldNum" sz="quarter" idx="10"/>
          </p:nvPr>
        </p:nvSpPr>
        <p:spPr/>
        <p:txBody>
          <a:bodyPr/>
          <a:lstStyle/>
          <a:p>
            <a:fld id="{76FA5BC6-51EC-400D-A1CF-C37CF8D663E7}" type="slidenum">
              <a:rPr lang="pt-BR" smtClean="0"/>
              <a:pPr/>
              <a:t>1</a:t>
            </a:fld>
            <a:endParaRPr lang="pt-BR"/>
          </a:p>
        </p:txBody>
      </p:sp>
    </p:spTree>
    <p:extLst>
      <p:ext uri="{BB962C8B-B14F-4D97-AF65-F5344CB8AC3E}">
        <p14:creationId xmlns:p14="http://schemas.microsoft.com/office/powerpoint/2010/main" xmlns="" val="3333980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smtClean="0">
                <a:ln>
                  <a:noFill/>
                </a:ln>
                <a:solidFill>
                  <a:prstClr val="black"/>
                </a:solidFill>
                <a:effectLst/>
                <a:uLnTx/>
                <a:uFillTx/>
                <a:latin typeface="+mn-lt"/>
                <a:ea typeface="+mn-ea"/>
                <a:cs typeface="+mn-cs"/>
              </a:rPr>
              <a:t>COMPARE A SITUAÇÃO DE LEITURA E A IMAGEM DE LEITORES REPRESENTADAS NOS </a:t>
            </a:r>
            <a:r>
              <a:rPr kumimoji="0" lang="pt-BR" sz="1200" b="1" i="1" u="none" strike="noStrike" kern="1200" cap="none" spc="0" normalizeH="0" baseline="0" noProof="0" dirty="0" smtClean="0">
                <a:ln>
                  <a:noFill/>
                </a:ln>
                <a:solidFill>
                  <a:prstClr val="black"/>
                </a:solidFill>
                <a:effectLst/>
                <a:uLnTx/>
                <a:uFillTx/>
                <a:latin typeface="+mn-lt"/>
                <a:ea typeface="+mn-ea"/>
                <a:cs typeface="+mn-cs"/>
              </a:rPr>
              <a:t>SLIDES</a:t>
            </a:r>
            <a:r>
              <a:rPr kumimoji="0" lang="pt-BR" sz="1200" b="1" i="0" u="none" strike="noStrike" kern="1200" cap="none" spc="0" normalizeH="0" baseline="0" noProof="0" dirty="0" smtClean="0">
                <a:ln>
                  <a:noFill/>
                </a:ln>
                <a:solidFill>
                  <a:prstClr val="black"/>
                </a:solidFill>
                <a:effectLst/>
                <a:uLnTx/>
                <a:uFillTx/>
                <a:latin typeface="+mn-lt"/>
                <a:ea typeface="+mn-ea"/>
                <a:cs typeface="+mn-cs"/>
              </a:rPr>
              <a:t> 12 E 13 COM A SITUAÇÃO DE LEITURA E A IMAGEM DE LEITORES REPRESENTADAS NO </a:t>
            </a:r>
            <a:r>
              <a:rPr kumimoji="0" lang="pt-BR" sz="1200" b="1" i="1" u="none" strike="noStrike" kern="1200" cap="none" spc="0" normalizeH="0" baseline="0" noProof="0" dirty="0" smtClean="0">
                <a:ln>
                  <a:noFill/>
                </a:ln>
                <a:solidFill>
                  <a:prstClr val="black"/>
                </a:solidFill>
                <a:effectLst/>
                <a:uLnTx/>
                <a:uFillTx/>
                <a:latin typeface="+mn-lt"/>
                <a:ea typeface="+mn-ea"/>
                <a:cs typeface="+mn-cs"/>
              </a:rPr>
              <a:t>SLIDE</a:t>
            </a:r>
            <a:r>
              <a:rPr kumimoji="0" lang="pt-BR" sz="1200" b="1" i="0" u="none" strike="noStrike" kern="1200" cap="none" spc="0" normalizeH="0" baseline="0" noProof="0" dirty="0" smtClean="0">
                <a:ln>
                  <a:noFill/>
                </a:ln>
                <a:solidFill>
                  <a:prstClr val="black"/>
                </a:solidFill>
                <a:effectLst/>
                <a:uLnTx/>
                <a:uFillTx/>
                <a:latin typeface="+mn-lt"/>
                <a:ea typeface="+mn-ea"/>
                <a:cs typeface="+mn-cs"/>
              </a:rPr>
              <a:t> 5</a:t>
            </a:r>
          </a:p>
          <a:p>
            <a:pPr marL="0" marR="0" indent="0" algn="l" defTabSz="457200" rtl="0" eaLnBrk="1" fontAlgn="auto" latinLnBrk="0" hangingPunct="1">
              <a:lnSpc>
                <a:spcPct val="100000"/>
              </a:lnSpc>
              <a:spcBef>
                <a:spcPts val="0"/>
              </a:spcBef>
              <a:spcAft>
                <a:spcPts val="0"/>
              </a:spcAft>
              <a:buClrTx/>
              <a:buSzTx/>
              <a:buFontTx/>
              <a:buNone/>
              <a:tabLst/>
              <a:defRPr/>
            </a:pPr>
            <a:r>
              <a:rPr lang="pt-BR" sz="1200" noProof="0" dirty="0" smtClean="0">
                <a:latin typeface="Arial"/>
                <a:cs typeface="Arial"/>
              </a:rPr>
              <a:t>(As imagens dos </a:t>
            </a:r>
            <a:r>
              <a:rPr lang="pt-BR" sz="1200" i="1" noProof="0" dirty="0" smtClean="0">
                <a:latin typeface="Arial"/>
                <a:cs typeface="Arial"/>
              </a:rPr>
              <a:t>slides</a:t>
            </a:r>
            <a:r>
              <a:rPr lang="pt-BR" sz="1200" noProof="0" dirty="0" smtClean="0">
                <a:latin typeface="Arial"/>
                <a:cs typeface="Arial"/>
              </a:rPr>
              <a:t> 12 e 13 são</a:t>
            </a:r>
            <a:r>
              <a:rPr lang="pt-BR" sz="1200" baseline="0" noProof="0" dirty="0" smtClean="0">
                <a:latin typeface="Arial"/>
                <a:cs typeface="Arial"/>
              </a:rPr>
              <a:t> xilogravuras.)</a:t>
            </a:r>
            <a:r>
              <a:rPr lang="pt-BR" sz="1200" b="1" baseline="0" noProof="0" dirty="0" smtClean="0">
                <a:latin typeface="Arial"/>
                <a:cs typeface="Arial"/>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pt-BR" sz="1200" b="1" baseline="0" noProof="0" dirty="0" smtClean="0">
              <a:latin typeface="Arial"/>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pt-BR" sz="1200" b="1" baseline="0" noProof="0" dirty="0" smtClean="0">
                <a:latin typeface="Arial"/>
                <a:cs typeface="Arial"/>
              </a:rPr>
              <a:t>FALE PARA OS PROFESSORES:</a:t>
            </a:r>
          </a:p>
          <a:p>
            <a:pPr marL="0" marR="0" indent="0" algn="l" defTabSz="4572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lang="pt-BR" sz="1200" baseline="0" noProof="0" dirty="0" smtClean="0">
                <a:latin typeface="Arial"/>
                <a:cs typeface="Arial"/>
              </a:rPr>
              <a:t>A xilogravura é um gênero artístico muito cultivado no Brasil, particularmente no Nordeste, e muitas vezes presente em ilustrações e/ou capas de literatura de cordel. O </a:t>
            </a:r>
            <a:r>
              <a:rPr lang="pt-BR" sz="1200" i="1" baseline="0" noProof="0" dirty="0" smtClean="0">
                <a:latin typeface="Arial"/>
                <a:cs typeface="Arial"/>
              </a:rPr>
              <a:t>slide </a:t>
            </a:r>
            <a:r>
              <a:rPr lang="pt-BR" sz="1200" baseline="0" noProof="0" dirty="0" smtClean="0">
                <a:latin typeface="Arial"/>
                <a:cs typeface="Arial"/>
              </a:rPr>
              <a:t>13 representa uma cena de leitura e o </a:t>
            </a:r>
            <a:r>
              <a:rPr lang="pt-BR" sz="1200" i="1" baseline="0" noProof="0" dirty="0" smtClean="0">
                <a:latin typeface="Arial"/>
                <a:cs typeface="Arial"/>
              </a:rPr>
              <a:t>slide </a:t>
            </a:r>
            <a:r>
              <a:rPr lang="pt-BR" sz="1200" baseline="0" noProof="0" dirty="0" smtClean="0">
                <a:latin typeface="Arial"/>
                <a:cs typeface="Arial"/>
              </a:rPr>
              <a:t>14, um vendedor de folhetos de cordel, que lê trechos dos cordéis, buscando atrair o interesse de eventuais compradores.</a:t>
            </a:r>
          </a:p>
          <a:p>
            <a:pPr marL="0" marR="0" indent="0" algn="l" defTabSz="457200" rtl="0" eaLnBrk="1" fontAlgn="auto" latinLnBrk="0" hangingPunct="1">
              <a:lnSpc>
                <a:spcPct val="100000"/>
              </a:lnSpc>
              <a:spcBef>
                <a:spcPts val="0"/>
              </a:spcBef>
              <a:spcAft>
                <a:spcPts val="0"/>
              </a:spcAft>
              <a:buClrTx/>
              <a:buSzTx/>
              <a:buFontTx/>
              <a:buNone/>
              <a:tabLst/>
              <a:defRPr/>
            </a:pPr>
            <a:endParaRPr lang="pt-BR" sz="1200" baseline="0" noProof="0" dirty="0" smtClean="0">
              <a:latin typeface="Arial"/>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Observem</a:t>
            </a:r>
            <a:r>
              <a:rPr lang="pt-BR" baseline="0" dirty="0" smtClean="0">
                <a:ea typeface="ＭＳ Ｐゴシック" pitchFamily="34" charset="-128"/>
              </a:rPr>
              <a:t> </a:t>
            </a:r>
            <a:r>
              <a:rPr lang="pt-BR" sz="1200" baseline="0" noProof="0" dirty="0" smtClean="0">
                <a:latin typeface="Arial"/>
                <a:cs typeface="Arial"/>
              </a:rPr>
              <a:t>o modo coletivo da leitura representada nestes </a:t>
            </a:r>
            <a:r>
              <a:rPr lang="pt-BR" sz="1200" i="1" baseline="0" noProof="0" dirty="0" smtClean="0">
                <a:latin typeface="Arial"/>
                <a:cs typeface="Arial"/>
              </a:rPr>
              <a:t>slides</a:t>
            </a:r>
            <a:r>
              <a:rPr lang="pt-BR" sz="1200" i="0" baseline="0" noProof="0" dirty="0" smtClean="0">
                <a:latin typeface="Arial"/>
                <a:cs typeface="Arial"/>
              </a:rPr>
              <a:t>,</a:t>
            </a:r>
            <a:r>
              <a:rPr lang="pt-BR" sz="1200" baseline="0" noProof="0" dirty="0" smtClean="0">
                <a:latin typeface="Arial"/>
                <a:cs typeface="Arial"/>
              </a:rPr>
              <a:t> bem como no </a:t>
            </a:r>
            <a:r>
              <a:rPr lang="pt-BR" sz="1200" i="1" baseline="0" noProof="0" dirty="0" smtClean="0">
                <a:latin typeface="Arial"/>
                <a:cs typeface="Arial"/>
              </a:rPr>
              <a:t>slide</a:t>
            </a:r>
            <a:r>
              <a:rPr lang="pt-BR" sz="1200" baseline="0" noProof="0" dirty="0" smtClean="0">
                <a:latin typeface="Arial"/>
                <a:cs typeface="Arial"/>
              </a:rPr>
              <a:t> 5. A semelhança apresentada, às vezes, se prolonga na atribuição de caráter escolar de algumas das situações representadas. Neste aspecto, a representação de leitura apresentada nos </a:t>
            </a:r>
            <a:r>
              <a:rPr lang="pt-BR" sz="1200" i="1" baseline="0" noProof="0" dirty="0" smtClean="0">
                <a:latin typeface="Arial"/>
                <a:cs typeface="Arial"/>
              </a:rPr>
              <a:t>slides</a:t>
            </a:r>
            <a:r>
              <a:rPr lang="pt-BR" sz="1200" baseline="0" noProof="0" dirty="0" smtClean="0">
                <a:latin typeface="Arial"/>
                <a:cs typeface="Arial"/>
              </a:rPr>
              <a:t> 5, 12 e 13 opõe-se à representação de leitura representada no </a:t>
            </a:r>
            <a:r>
              <a:rPr lang="pt-BR" sz="1200" i="1" baseline="0" noProof="0" dirty="0" smtClean="0">
                <a:latin typeface="Arial"/>
                <a:cs typeface="Arial"/>
              </a:rPr>
              <a:t>slide</a:t>
            </a:r>
            <a:r>
              <a:rPr lang="pt-BR" sz="1200" baseline="0" noProof="0" dirty="0" smtClean="0">
                <a:latin typeface="Arial"/>
                <a:cs typeface="Arial"/>
              </a:rPr>
              <a:t> 11. Nessas imagens, a leitura oral, feita por um leitor/ledor, é compartilhada com ouvintes. No </a:t>
            </a:r>
            <a:r>
              <a:rPr lang="pt-BR" sz="1200" i="1" baseline="0" noProof="0" dirty="0" smtClean="0">
                <a:latin typeface="Arial"/>
                <a:cs typeface="Arial"/>
              </a:rPr>
              <a:t>slide</a:t>
            </a:r>
            <a:r>
              <a:rPr lang="pt-BR" sz="1200" baseline="0" noProof="0" dirty="0" smtClean="0">
                <a:latin typeface="Arial"/>
                <a:cs typeface="Arial"/>
              </a:rPr>
              <a:t> 12, a posição física dos ouvintes varia (uns de pé, outros sentados), bem como a faixa etária (adultos e uma criança). Se, no </a:t>
            </a:r>
            <a:r>
              <a:rPr lang="pt-BR" sz="1200" i="1" baseline="0" noProof="0" dirty="0" smtClean="0">
                <a:latin typeface="Arial"/>
                <a:cs typeface="Arial"/>
              </a:rPr>
              <a:t>slide</a:t>
            </a:r>
            <a:r>
              <a:rPr lang="pt-BR" sz="1200" baseline="0" noProof="0" dirty="0" smtClean="0">
                <a:latin typeface="Arial"/>
                <a:cs typeface="Arial"/>
              </a:rPr>
              <a:t> 12, a leitura parece ocorrer de noite (há uma lâmpada acesa), em espaço protegido (há um telhado) e aberto (sem paredes), no </a:t>
            </a:r>
            <a:r>
              <a:rPr lang="pt-BR" sz="1200" i="1" baseline="0" noProof="0" dirty="0" smtClean="0">
                <a:latin typeface="Arial"/>
                <a:cs typeface="Arial"/>
              </a:rPr>
              <a:t>slide</a:t>
            </a:r>
            <a:r>
              <a:rPr lang="pt-BR" sz="1200" baseline="0" noProof="0" dirty="0" smtClean="0">
                <a:latin typeface="Arial"/>
                <a:cs typeface="Arial"/>
              </a:rPr>
              <a:t> 13, a leitura parece transcorrer em um ambiente externo, em uma rua.</a:t>
            </a:r>
          </a:p>
          <a:p>
            <a:pPr marL="0" marR="0" indent="0" algn="l" defTabSz="457200" rtl="0" eaLnBrk="1" fontAlgn="auto" latinLnBrk="0" hangingPunct="1">
              <a:lnSpc>
                <a:spcPct val="100000"/>
              </a:lnSpc>
              <a:spcBef>
                <a:spcPts val="0"/>
              </a:spcBef>
              <a:spcAft>
                <a:spcPts val="0"/>
              </a:spcAft>
              <a:buClrTx/>
              <a:buSzTx/>
              <a:buFontTx/>
              <a:buNone/>
              <a:tabLst/>
              <a:defRPr/>
            </a:pPr>
            <a:r>
              <a:rPr lang="pt-BR" sz="1200" baseline="0" noProof="0" dirty="0" smtClean="0">
                <a:latin typeface="Arial"/>
                <a:cs typeface="Arial"/>
              </a:rPr>
              <a:t>Como já se observou, a leitura oral, para prender a atenção dos ouvintes, precisa ser bem feita, isto é, as palavras devem ser pronunciadas corretamente (sem engolir sílabas), o ritmo das frases deve ser cultivado (geralmente, a pontuação indica o ritmo de leitura), a entonação deve corresponder ao sentido (ou a UM sentido) do texto. No caso de diálogos, a leitura pode seguir um modelo de dramatização.</a:t>
            </a:r>
          </a:p>
          <a:p>
            <a:pPr marL="0" marR="0" indent="0" algn="l" defTabSz="457200" rtl="0" eaLnBrk="1" fontAlgn="auto" latinLnBrk="0" hangingPunct="1">
              <a:lnSpc>
                <a:spcPct val="100000"/>
              </a:lnSpc>
              <a:spcBef>
                <a:spcPts val="0"/>
              </a:spcBef>
              <a:spcAft>
                <a:spcPts val="0"/>
              </a:spcAft>
              <a:buClrTx/>
              <a:buSzTx/>
              <a:buFontTx/>
              <a:buNone/>
              <a:tabLst/>
              <a:defRPr/>
            </a:pPr>
            <a:endParaRPr lang="pt-BR" dirty="0" smtClean="0">
              <a:ea typeface="ＭＳ Ｐゴシック" pitchFamily="34" charset="-128"/>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pt-BR" sz="1200" baseline="0" noProof="0" dirty="0" smtClean="0">
              <a:latin typeface="Arial"/>
              <a:ea typeface="ＭＳ Ｐゴシック" pitchFamily="34" charset="-128"/>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pt-BR" sz="1200" baseline="0" noProof="0" dirty="0" smtClean="0">
              <a:latin typeface="Arial"/>
              <a:cs typeface="Arial"/>
            </a:endParaRPr>
          </a:p>
        </p:txBody>
      </p:sp>
      <p:sp>
        <p:nvSpPr>
          <p:cNvPr id="4" name="Slide Number Placeholder 3"/>
          <p:cNvSpPr>
            <a:spLocks noGrp="1"/>
          </p:cNvSpPr>
          <p:nvPr>
            <p:ph type="sldNum" sz="quarter" idx="10"/>
          </p:nvPr>
        </p:nvSpPr>
        <p:spPr/>
        <p:txBody>
          <a:bodyPr/>
          <a:lstStyle/>
          <a:p>
            <a:fld id="{2F22D11A-6C81-CA4D-86FF-0C8164F4AC95}" type="slidenum">
              <a:rPr lang="en-US" smtClean="0"/>
              <a:pPr/>
              <a:t>12</a:t>
            </a:fld>
            <a:endParaRPr lang="en-US"/>
          </a:p>
        </p:txBody>
      </p:sp>
    </p:spTree>
    <p:extLst>
      <p:ext uri="{BB962C8B-B14F-4D97-AF65-F5344CB8AC3E}">
        <p14:creationId xmlns:p14="http://schemas.microsoft.com/office/powerpoint/2010/main" xmlns="" val="1128795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p:txBody>
      </p:sp>
      <p:sp>
        <p:nvSpPr>
          <p:cNvPr id="4" name="Slide Number Placeholder 3"/>
          <p:cNvSpPr>
            <a:spLocks noGrp="1"/>
          </p:cNvSpPr>
          <p:nvPr>
            <p:ph type="sldNum" sz="quarter" idx="10"/>
          </p:nvPr>
        </p:nvSpPr>
        <p:spPr/>
        <p:txBody>
          <a:bodyPr/>
          <a:lstStyle/>
          <a:p>
            <a:fld id="{2F22D11A-6C81-CA4D-86FF-0C8164F4AC95}" type="slidenum">
              <a:rPr lang="en-US" smtClean="0"/>
              <a:pPr/>
              <a:t>13</a:t>
            </a:fld>
            <a:endParaRPr lang="en-US"/>
          </a:p>
        </p:txBody>
      </p:sp>
    </p:spTree>
    <p:extLst>
      <p:ext uri="{BB962C8B-B14F-4D97-AF65-F5344CB8AC3E}">
        <p14:creationId xmlns:p14="http://schemas.microsoft.com/office/powerpoint/2010/main" xmlns="" val="1117932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SOLICITE AOS PROFESSORES QUE APONTEM ELEMENTOS DO CENÁRIO LITERÁRIO (= DO MUNDO DOS LIVROS, DOS ESCRITORES E DOS LEITORES) PRESENTES NAS IMAGENS DO </a:t>
            </a:r>
            <a:r>
              <a:rPr kumimoji="0" lang="pt-BR" sz="1200" b="1" i="1" u="none" strike="noStrike" kern="1200" cap="none" spc="0" normalizeH="0" baseline="0" noProof="0" dirty="0" smtClean="0">
                <a:ln>
                  <a:noFill/>
                </a:ln>
                <a:solidFill>
                  <a:srgbClr val="000000"/>
                </a:solidFill>
                <a:effectLst/>
                <a:uLnTx/>
                <a:uFillTx/>
                <a:latin typeface="Arial-ItalicMT"/>
                <a:ea typeface="+mn-ea"/>
                <a:cs typeface="+mn-cs"/>
              </a:rPr>
              <a:t>SLIDE </a:t>
            </a: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14. DEPOIS, COMPLEMENTE: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200" b="1" i="0" u="none" strike="noStrike" kern="1200" cap="none" spc="0" normalizeH="0" baseline="0" noProof="0" dirty="0" smtClean="0">
              <a:ln>
                <a:noFill/>
              </a:ln>
              <a:solidFill>
                <a:srgbClr val="0000FF"/>
              </a:solidFill>
              <a:effectLst/>
              <a:uLnTx/>
              <a:uFillTx/>
              <a:latin typeface="Arial-Bold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As imagens do </a:t>
            </a:r>
            <a:r>
              <a:rPr kumimoji="0" lang="pt-BR" sz="1200" b="0" i="1" u="none" strike="noStrike" kern="1200" cap="none" spc="0" normalizeH="0" baseline="0" noProof="0" dirty="0" smtClean="0">
                <a:ln>
                  <a:noFill/>
                </a:ln>
                <a:solidFill>
                  <a:srgbClr val="000000"/>
                </a:solidFill>
                <a:effectLst/>
                <a:uLnTx/>
                <a:uFillTx/>
                <a:latin typeface="ArialMT"/>
                <a:ea typeface="+mn-ea"/>
                <a:cs typeface="+mn-cs"/>
              </a:rPr>
              <a:t>slide</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14 reproduzem capa e folha de rosto (= a primeira folha de um livro depois da capa) de </a:t>
            </a:r>
            <a:r>
              <a:rPr kumimoji="0" lang="pt-BR" sz="1200" b="0" i="1" u="none" strike="noStrike" kern="1200" cap="none" spc="0" normalizeH="0" baseline="0" noProof="0" dirty="0" smtClean="0">
                <a:ln>
                  <a:noFill/>
                </a:ln>
                <a:solidFill>
                  <a:srgbClr val="000000"/>
                </a:solidFill>
                <a:effectLst/>
                <a:uLnTx/>
                <a:uFillTx/>
                <a:latin typeface="ArialMT"/>
                <a:ea typeface="+mn-ea"/>
                <a:cs typeface="+mn-cs"/>
              </a:rPr>
              <a:t>Quarto de despejo</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livro lançado em 1960 por Carolina Maria de Jesus (1914-1977). Trata-se (como se lê na folha de rosto) do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diário de uma favelada</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subtítulo do livro (= subtítulo de um livro é uma espécie de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explicação, apresentação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do conteúdo do livro).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Título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e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subtítulo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constituem informações para os leitores, já favorecendo (e antecipando) uma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interpretação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do que se lerá no interior do volume.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No mesmo sentido, funciona a capa (observe-se, na imagem da esquerda, a precariedade da casa nela representada), tornando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material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[pela visualidade] a informação do subtítulo.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Na quarta capa (= a capa de trás), muitas vezes, vêm informações sobre o autor e mais algumas informações (de novo, já representando uma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interpretação)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sobre o livro.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Na folha de rosto, consta uma dedicatória a Clarice Lispector (1920-1977), escritora hoje muito prestigiada pela crítica literária.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A relação entre Clarice e Carolina que a dedicatória sugere pode gerar uma discussão interessante quanto à possibilidade de circulação da literatura entre leitores de diferentes origens sociais e as consequências disso. A dedicatória – com o correspondente autógrafo – sugere ainda um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lançamento</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evento que permite o encontro de escritores e leitores, como ocorre em Bienais, Feiras de Livros, visitas de escritores a escolas, etc.</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Ainda na folha de rosto, as informações – 8.ª edição e 80.º milheiro – registram a alta tiragem do livro de Carolina Maria de Jesus: lançado em 1960, o ano seguinte marcava a venda de oitenta mil livros! Cifra invejável (e raríssima) inclusive para nossos dias e para muitos de nossos melhores escritores.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Ou seja, enquanto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objeto</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o livro de Carolina Maria de Jesus já sugere caminhos para a leitura que se fará dos belos, emocionantes e comoventes textos nele contidos sob a forma de entradas de um diário.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Trata-se de uma obra muito original na tradição brasileira (particularmente na época de seu lançamento), já que não é comum moradores de favelas escreverem livros.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Depois de publicar seu livro, com apoio do jornalista </a:t>
            </a:r>
            <a:r>
              <a:rPr kumimoji="0" lang="pt-BR" sz="1200" b="0" i="0" u="none" strike="noStrike" kern="1200" cap="none" spc="0" normalizeH="0" baseline="0" noProof="0" dirty="0" err="1" smtClean="0">
                <a:ln>
                  <a:noFill/>
                </a:ln>
                <a:solidFill>
                  <a:srgbClr val="000000"/>
                </a:solidFill>
                <a:effectLst/>
                <a:uLnTx/>
                <a:uFillTx/>
                <a:latin typeface="ArialMT"/>
                <a:ea typeface="+mn-ea"/>
                <a:cs typeface="+mn-cs"/>
              </a:rPr>
              <a:t>Audálio</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Dantas, Carolina Maria de Jesus passou a frequentar eventos literários onde convivia com outros escritores, como sugere a dedicatória a Clarice Lispector.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smtClean="0">
              <a:ln>
                <a:noFill/>
              </a:ln>
              <a:solidFill>
                <a:srgbClr val="000000"/>
              </a:solidFill>
              <a:effectLst/>
              <a:uLnTx/>
              <a:uFillTx/>
              <a:latin typeface="Arial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SE ACHAR ADEQUADO, DISCUTA COM OS PROFESSORES AS EXPECTATIVAS QUE CRIAM ESTAS </a:t>
            </a:r>
            <a:r>
              <a:rPr kumimoji="0" lang="pt-BR" sz="1200" b="1" i="1" u="none" strike="noStrike" kern="1200" cap="none" spc="0" normalizeH="0" baseline="0" noProof="0" dirty="0" smtClean="0">
                <a:ln>
                  <a:noFill/>
                </a:ln>
                <a:solidFill>
                  <a:srgbClr val="000000"/>
                </a:solidFill>
                <a:effectLst/>
                <a:uLnTx/>
                <a:uFillTx/>
                <a:latin typeface="Arial-ItalicMT"/>
                <a:ea typeface="+mn-ea"/>
                <a:cs typeface="+mn-cs"/>
              </a:rPr>
              <a:t>INFORMAÇÕES</a:t>
            </a: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 RECEBIDAS PELO LEITOR </a:t>
            </a:r>
            <a:r>
              <a:rPr kumimoji="0" lang="pt-BR" sz="1200" b="1" i="1" u="none" strike="noStrike" kern="1200" cap="none" spc="0" normalizeH="0" baseline="0" noProof="0" dirty="0" smtClean="0">
                <a:ln>
                  <a:noFill/>
                </a:ln>
                <a:solidFill>
                  <a:srgbClr val="000000"/>
                </a:solidFill>
                <a:effectLst/>
                <a:uLnTx/>
                <a:uFillTx/>
                <a:latin typeface="Arial-ItalicMT"/>
                <a:ea typeface="+mn-ea"/>
                <a:cs typeface="+mn-cs"/>
              </a:rPr>
              <a:t>ANTES DA LEITURA DO LIVRO</a:t>
            </a: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 COMENTE:</a:t>
            </a:r>
          </a:p>
          <a:p>
            <a:pPr marL="0" marR="0" lvl="0" indent="0" algn="l" defTabSz="4572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O uso contínuo de textos xerocados quase sempre subtrai aos olhos dos leitores informações inscritas na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materialidade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do livro.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(Este comentário pode/deve repetir-se – matizado – em todos os encontros voltados para a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materialidade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do livro.)</a:t>
            </a:r>
          </a:p>
          <a:p>
            <a:endParaRPr lang="pt-BR" noProof="0" dirty="0"/>
          </a:p>
        </p:txBody>
      </p:sp>
      <p:sp>
        <p:nvSpPr>
          <p:cNvPr id="4" name="Slide Number Placeholder 3"/>
          <p:cNvSpPr>
            <a:spLocks noGrp="1"/>
          </p:cNvSpPr>
          <p:nvPr>
            <p:ph type="sldNum" sz="quarter" idx="10"/>
          </p:nvPr>
        </p:nvSpPr>
        <p:spPr/>
        <p:txBody>
          <a:bodyPr/>
          <a:lstStyle/>
          <a:p>
            <a:fld id="{2F22D11A-6C81-CA4D-86FF-0C8164F4AC95}" type="slidenum">
              <a:rPr lang="en-US" smtClean="0"/>
              <a:pPr/>
              <a:t>14</a:t>
            </a:fld>
            <a:endParaRPr lang="en-US"/>
          </a:p>
        </p:txBody>
      </p:sp>
    </p:spTree>
    <p:extLst>
      <p:ext uri="{BB962C8B-B14F-4D97-AF65-F5344CB8AC3E}">
        <p14:creationId xmlns:p14="http://schemas.microsoft.com/office/powerpoint/2010/main" xmlns="" val="3197737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RECAPITULE RAPIDAMENTE OS ELEMENTOS DE </a:t>
            </a:r>
            <a:r>
              <a:rPr kumimoji="0" lang="pt-BR" sz="1200" b="1" i="1" u="none" strike="noStrike" kern="1200" cap="none" spc="0" normalizeH="0" baseline="0" noProof="0" dirty="0" smtClean="0">
                <a:ln>
                  <a:noFill/>
                </a:ln>
                <a:solidFill>
                  <a:srgbClr val="000000"/>
                </a:solidFill>
                <a:effectLst/>
                <a:uLnTx/>
                <a:uFillTx/>
                <a:latin typeface="Arial-ItalicMT"/>
                <a:ea typeface="+mn-ea"/>
                <a:cs typeface="+mn-cs"/>
              </a:rPr>
              <a:t>INTERPRETAÇÃO DE UMA OBRA LITERÁRIA </a:t>
            </a: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INSPIRADOS PELA LEITURA DA </a:t>
            </a:r>
            <a:r>
              <a:rPr kumimoji="0" lang="pt-BR" sz="1200" b="1" i="1" u="none" strike="noStrike" kern="1200" cap="none" spc="0" normalizeH="0" baseline="0" noProof="0" dirty="0" smtClean="0">
                <a:ln>
                  <a:noFill/>
                </a:ln>
                <a:solidFill>
                  <a:srgbClr val="000000"/>
                </a:solidFill>
                <a:effectLst/>
                <a:uLnTx/>
                <a:uFillTx/>
                <a:latin typeface="Arial-ItalicMT"/>
                <a:ea typeface="+mn-ea"/>
                <a:cs typeface="+mn-cs"/>
              </a:rPr>
              <a:t>MATERIALIDADE </a:t>
            </a: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DELA: </a:t>
            </a:r>
          </a:p>
          <a:p>
            <a:pPr marL="0" marR="0" lvl="0" indent="0" algn="l" defTabSz="4572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Lemos em cada capa,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na quarta capa e na folha de rosto</a:t>
            </a:r>
            <a:r>
              <a:rPr lang="pt-BR" dirty="0" smtClean="0">
                <a:ea typeface="ＭＳ Ｐゴシック" pitchFamily="34" charset="-128"/>
              </a:rPr>
              <a:t>: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título, subtítulo, imagem e informações.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smtClean="0">
              <a:ln>
                <a:noFill/>
              </a:ln>
              <a:solidFill>
                <a:srgbClr val="000000"/>
              </a:solidFill>
              <a:effectLst/>
              <a:uLnTx/>
              <a:uFillTx/>
              <a:latin typeface="Arial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SOLICITE QUE APONTEM ELEMENTOS DE INTERPRETAÇÃO DA OBRA DE MACHADO DE ASSIS. A SEGUIR, FALE:</a:t>
            </a:r>
          </a:p>
          <a:p>
            <a:pPr marL="0" marR="0" lvl="0" indent="0" algn="l" defTabSz="4572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As diferentes capas de </a:t>
            </a:r>
            <a:r>
              <a:rPr kumimoji="0" lang="pt-BR" sz="1200" b="0" i="1" u="none" strike="noStrike" kern="1200" cap="none" spc="0" normalizeH="0" baseline="0" noProof="0" dirty="0" smtClean="0">
                <a:ln>
                  <a:noFill/>
                </a:ln>
                <a:solidFill>
                  <a:srgbClr val="000000"/>
                </a:solidFill>
                <a:effectLst/>
                <a:uLnTx/>
                <a:uFillTx/>
                <a:latin typeface="ArialMT"/>
                <a:ea typeface="+mn-ea"/>
                <a:cs typeface="+mn-cs"/>
              </a:rPr>
              <a:t>O alienista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reproduzidas no </a:t>
            </a:r>
            <a:r>
              <a:rPr kumimoji="0" lang="pt-BR" sz="1200" b="0" i="1" u="none" strike="noStrike" kern="1200" cap="none" spc="0" normalizeH="0" baseline="0" noProof="0" dirty="0" smtClean="0">
                <a:ln>
                  <a:noFill/>
                </a:ln>
                <a:solidFill>
                  <a:srgbClr val="000000"/>
                </a:solidFill>
                <a:effectLst/>
                <a:uLnTx/>
                <a:uFillTx/>
                <a:latin typeface="ArialMT"/>
                <a:ea typeface="+mn-ea"/>
                <a:cs typeface="+mn-cs"/>
              </a:rPr>
              <a:t>slide</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15 sugerem e fundamentem </a:t>
            </a:r>
            <a:r>
              <a:rPr kumimoji="0" lang="pt-BR" sz="1200" b="0" i="1" u="none" strike="noStrike" kern="1200" cap="none" spc="0" normalizeH="0" baseline="0" noProof="0" dirty="0" smtClean="0">
                <a:ln>
                  <a:noFill/>
                </a:ln>
                <a:solidFill>
                  <a:srgbClr val="000000"/>
                </a:solidFill>
                <a:effectLst/>
                <a:uLnTx/>
                <a:uFillTx/>
                <a:latin typeface="ArialMT"/>
                <a:ea typeface="+mn-ea"/>
                <a:cs typeface="+mn-cs"/>
              </a:rPr>
              <a:t>a leitura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que fazem das capas e a articulação que estabelecem entre as capas e o texto machadiano.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smtClean="0">
              <a:ln>
                <a:noFill/>
              </a:ln>
              <a:solidFill>
                <a:srgbClr val="000000"/>
              </a:solidFill>
              <a:effectLst/>
              <a:uLnTx/>
              <a:uFillTx/>
              <a:latin typeface="Arial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CONTINUE FAZENDO COM QUE OS PROFESSORES PERCEBAM DETALHES:</a:t>
            </a:r>
          </a:p>
          <a:p>
            <a:pPr marL="0" marR="0" lvl="0" indent="0" algn="l" defTabSz="4572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Observem que as capas 1 e 2 do </a:t>
            </a:r>
            <a:r>
              <a:rPr kumimoji="0" lang="pt-BR" sz="1200" b="0" i="1" u="none" strike="noStrike" kern="1200" cap="none" spc="0" normalizeH="0" baseline="0" noProof="0" dirty="0" smtClean="0">
                <a:ln>
                  <a:noFill/>
                </a:ln>
                <a:solidFill>
                  <a:srgbClr val="000000"/>
                </a:solidFill>
                <a:effectLst/>
                <a:uLnTx/>
                <a:uFillTx/>
                <a:latin typeface="ArialMT"/>
                <a:ea typeface="+mn-ea"/>
                <a:cs typeface="+mn-cs"/>
              </a:rPr>
              <a:t>slide</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15 são figurativas, enquanto a capa 3 é abstrata.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Alguns de vocês podem considerar que capas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abstratas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são menos sedutoras do que capas figurativas. Talvez, pelo fato de que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figuras,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por oferecerem interpretações mais imediatas, antecipam conteúdos do livro.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No caso das </a:t>
            </a: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capas 1 e 2</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as figuras masculinas que nelas sobressaem se articulam bem ao título do livro, nomeado com a profissão do protagonista (= personagem principal da história):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O</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alienista</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Em vários projetos de leitura que envolveram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O alienista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como texto básico, evidenciou-se que a palavra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alienista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não faz parte do universo vocabular de muitos leitores. A palavra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alienista</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ao tempo de Machado de Assis (a história foi publicada pela primeira vez entre outubro de 1881 e março de 1882, no periódico quinzenal </a:t>
            </a:r>
            <a:r>
              <a:rPr kumimoji="0" lang="pt-BR" sz="1200" b="0" i="1" u="none" strike="noStrike" kern="1200" cap="none" spc="0" normalizeH="0" baseline="0" noProof="0" dirty="0" smtClean="0">
                <a:ln>
                  <a:noFill/>
                </a:ln>
                <a:solidFill>
                  <a:srgbClr val="000000"/>
                </a:solidFill>
                <a:effectLst/>
                <a:uLnTx/>
                <a:uFillTx/>
                <a:latin typeface="ArialMT"/>
                <a:ea typeface="+mn-ea"/>
                <a:cs typeface="+mn-cs"/>
              </a:rPr>
              <a:t>A Estação</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em 1882, foi republicada no livro de contos </a:t>
            </a:r>
            <a:r>
              <a:rPr kumimoji="0" lang="pt-BR" sz="1200" b="0" i="1" u="none" strike="noStrike" kern="1200" cap="none" spc="0" normalizeH="0" baseline="0" noProof="0" dirty="0" smtClean="0">
                <a:ln>
                  <a:noFill/>
                </a:ln>
                <a:solidFill>
                  <a:srgbClr val="000000"/>
                </a:solidFill>
                <a:effectLst/>
                <a:uLnTx/>
                <a:uFillTx/>
                <a:latin typeface="ArialMT"/>
                <a:ea typeface="+mn-ea"/>
                <a:cs typeface="+mn-cs"/>
              </a:rPr>
              <a:t>Papéis avulsos</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indicava a profissão que hoje é expressa pela palavra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psiquiatra</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smtClean="0">
              <a:ln>
                <a:noFill/>
              </a:ln>
              <a:solidFill>
                <a:srgbClr val="000000"/>
              </a:solidFill>
              <a:effectLst/>
              <a:uLnTx/>
              <a:uFillTx/>
              <a:latin typeface="Arial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LEIA</a:t>
            </a:r>
          </a:p>
          <a:p>
            <a:pPr marL="0" marR="0" lvl="0" indent="0" algn="l" defTabSz="4572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Etimologicamente, na raiz da palavra alienista inscreve-se a noção de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outro, diferente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(alienar bens), alheio, alienígena, etc.</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smtClean="0">
              <a:ln>
                <a:noFill/>
              </a:ln>
              <a:solidFill>
                <a:srgbClr val="000000"/>
              </a:solidFill>
              <a:effectLst/>
              <a:uLnTx/>
              <a:uFillTx/>
              <a:latin typeface="Arial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CONTINUE DEMONSTRANDO E ANALISANDO AS CAPAS:</a:t>
            </a:r>
          </a:p>
          <a:p>
            <a:pPr marL="0" marR="0" lvl="0" indent="0" algn="l" defTabSz="4572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Sobretudo na </a:t>
            </a: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capa 2</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a figura masculina, vestida com roupas contemporâneas, está num ambiente interno sofisticado (com quadros) e próximo da imagem de um consultório de psiquiatria (o divã/sofá).</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(Em algumas discussões, alguns leitores sugerem que a capa 2 representa não o psiquiatra, mas seu paciente.)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smtClean="0">
              <a:ln>
                <a:noFill/>
              </a:ln>
              <a:solidFill>
                <a:srgbClr val="000000"/>
              </a:solidFill>
              <a:effectLst/>
              <a:uLnTx/>
              <a:uFillTx/>
              <a:latin typeface="Arial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A presença de um cigarro na mão da figura é geralmente invocada como confirmação desta interpretação. O texto, no entanto, não enfatiza pacientes individuais, tampouco sessões de terapia, o que enfraquece a hipótese, embora não a descarte inteiramente. Pode-se pensar que a figura desta capa tem por objetivo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atualizar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o conto machadiano.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Já a </a:t>
            </a: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capa 1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(Ed. Ática) apresenta uma figura masculina em primeiro plano e, ao fundo, a multidão de figuras humanas chama a atenção para uma eventual dimensão coletiva da história. As vestimentas antigas combinam com a localização temporal da história (como diz o texto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em tempos remotos...</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e a expressão pensativa, a cabeça calva e barbuda da figura masculina, em primeiro plano, podem sugerir sabedoria. Contrastando a capa 1 com a 2 (L&amp;PM), pode-se dizer que, enquanto a primeira sugere o </a:t>
            </a:r>
            <a:r>
              <a:rPr kumimoji="0" lang="pt-BR" sz="1200" b="0" i="1" u="none" strike="noStrike" kern="1200" cap="none" spc="0" normalizeH="0" baseline="0" noProof="0" dirty="0" smtClean="0">
                <a:ln>
                  <a:noFill/>
                </a:ln>
                <a:solidFill>
                  <a:srgbClr val="000000"/>
                </a:solidFill>
                <a:effectLst/>
                <a:uLnTx/>
                <a:uFillTx/>
                <a:latin typeface="ArialMT"/>
                <a:ea typeface="+mn-ea"/>
                <a:cs typeface="+mn-cs"/>
              </a:rPr>
              <a:t>t</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empo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em que se passa a história, a segunda sugere (= constrói) sua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atualidade).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200" b="0" i="1" u="none" strike="noStrike" kern="1200" cap="none" spc="0" normalizeH="0" baseline="0" noProof="0" dirty="0" smtClean="0">
              <a:ln>
                <a:noFill/>
              </a:ln>
              <a:solidFill>
                <a:srgbClr val="000000"/>
              </a:solidFill>
              <a:effectLst/>
              <a:uLnTx/>
              <a:uFillTx/>
              <a:latin typeface="Arial-Italic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kumimoji="0" lang="pt-BR" sz="1200" b="0" i="0" u="none" strike="noStrike" kern="1200" cap="none" spc="0" normalizeH="0" baseline="0" noProof="0" dirty="0" smtClean="0">
                <a:ln>
                  <a:noFill/>
                </a:ln>
                <a:solidFill>
                  <a:srgbClr val="000000"/>
                </a:solidFill>
                <a:effectLst/>
                <a:uLnTx/>
                <a:uFillTx/>
                <a:latin typeface="Arial-ItalicMT"/>
                <a:ea typeface="+mn-ea"/>
                <a:cs typeface="+mn-cs"/>
              </a:rPr>
              <a:t>A </a:t>
            </a: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capa 3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da recentíssima e polêmica versão adaptada/facilitada de </a:t>
            </a:r>
            <a:r>
              <a:rPr kumimoji="0" lang="pt-BR" sz="1200" b="0" i="1" u="none" strike="noStrike" kern="1200" cap="none" spc="0" normalizeH="0" baseline="0" noProof="0" dirty="0" smtClean="0">
                <a:ln>
                  <a:noFill/>
                </a:ln>
                <a:solidFill>
                  <a:srgbClr val="000000"/>
                </a:solidFill>
                <a:effectLst/>
                <a:uLnTx/>
                <a:uFillTx/>
                <a:latin typeface="ArialMT"/>
                <a:ea typeface="+mn-ea"/>
                <a:cs typeface="+mn-cs"/>
              </a:rPr>
              <a:t>O Alienista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(por Patrícia </a:t>
            </a:r>
            <a:r>
              <a:rPr kumimoji="0" lang="pt-BR" sz="1200" b="0" i="0" u="none" strike="noStrike" kern="1200" cap="none" spc="0" normalizeH="0" baseline="0" noProof="0" dirty="0" err="1" smtClean="0">
                <a:ln>
                  <a:noFill/>
                </a:ln>
                <a:solidFill>
                  <a:srgbClr val="000000"/>
                </a:solidFill>
                <a:effectLst/>
                <a:uLnTx/>
                <a:uFillTx/>
                <a:latin typeface="ArialMT"/>
                <a:ea typeface="+mn-ea"/>
                <a:cs typeface="+mn-cs"/>
              </a:rPr>
              <a:t>Secco</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 apresenta formas geométricas e abstratas, nas quais diferentes tons de verde são o fundo do qual ressaltam – em sua parte inferior – as letras brancas do título e do nome do autor que, nas duas outras capas, ocupam posição superior à posição das figuras.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smtClean="0">
              <a:ln>
                <a:noFill/>
              </a:ln>
              <a:solidFill>
                <a:srgbClr val="000000"/>
              </a:solidFill>
              <a:effectLst/>
              <a:uLnTx/>
              <a:uFillTx/>
              <a:latin typeface="Arial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A fonte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manuscrita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usada na </a:t>
            </a: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capa 2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tanto sugere um certo artesanato, muitas vezes identificado à literatura (é possível, aqui, estabelecer um paralelo com o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autógrafo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discutido a propósito do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slide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17), quanto a sofisticação da indústria gráfica brasileira contemporânea. Ainda nas </a:t>
            </a: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capas 1 e 2</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vem o nome da editora e da coleção na qual se inscreve a história.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Série Bom Livro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(Editora Ática) chancela a qualidade do texto que o leitor encontrará dentro do volume; L&amp;PM POCKET sublinha o caráter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portátil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do livro.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smtClean="0">
              <a:ln>
                <a:noFill/>
              </a:ln>
              <a:solidFill>
                <a:srgbClr val="000000"/>
              </a:solidFill>
              <a:effectLst/>
              <a:uLnTx/>
              <a:uFillTx/>
              <a:latin typeface="Arial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SUGESTÃO DE ATIVIDADE PARA FAZER EM SALA DE AULA: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Para alunos muito pequenos, solicite que dobrem uma folha de caderno, recortem (com ajuda/supervisão do professor) as dobras para formar um livro e façam um desenho em cada folha. Depois escolham um colega para fazer o desenho da capa.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Para alunos já alfabetizados e leitores, solicite a cada grupo de alunos que proponha uma capa para um livro que a classe toda tenha lido. Depois, solicite à classe que eleja – justificando – as duas capas que melhor dialogam com o texto do livro.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200" b="1" i="0" u="none" strike="noStrike" kern="1200" cap="none" spc="0" normalizeH="0" baseline="0" noProof="0" dirty="0" smtClean="0">
              <a:ln>
                <a:noFill/>
              </a:ln>
              <a:solidFill>
                <a:srgbClr val="0000FF"/>
              </a:solidFill>
              <a:effectLst/>
              <a:uLnTx/>
              <a:uFillTx/>
              <a:latin typeface="Arial-BoldMT"/>
              <a:ea typeface="+mn-ea"/>
              <a:cs typeface="+mn-cs"/>
            </a:endParaRPr>
          </a:p>
          <a:p>
            <a:endParaRPr lang="pt-BR" dirty="0"/>
          </a:p>
        </p:txBody>
      </p:sp>
      <p:sp>
        <p:nvSpPr>
          <p:cNvPr id="4" name="Slide Number Placeholder 3"/>
          <p:cNvSpPr>
            <a:spLocks noGrp="1"/>
          </p:cNvSpPr>
          <p:nvPr>
            <p:ph type="sldNum" sz="quarter" idx="10"/>
          </p:nvPr>
        </p:nvSpPr>
        <p:spPr/>
        <p:txBody>
          <a:bodyPr/>
          <a:lstStyle/>
          <a:p>
            <a:fld id="{2F22D11A-6C81-CA4D-86FF-0C8164F4AC95}" type="slidenum">
              <a:rPr lang="en-US" smtClean="0"/>
              <a:pPr/>
              <a:t>15</a:t>
            </a:fld>
            <a:endParaRPr lang="en-US"/>
          </a:p>
        </p:txBody>
      </p:sp>
    </p:spTree>
    <p:extLst>
      <p:ext uri="{BB962C8B-B14F-4D97-AF65-F5344CB8AC3E}">
        <p14:creationId xmlns:p14="http://schemas.microsoft.com/office/powerpoint/2010/main" xmlns="" val="3264128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IDENTIFIQUE A PARTE DE UM LIVRO REPRESENTADA NAS IMAGENS DO </a:t>
            </a:r>
            <a:r>
              <a:rPr kumimoji="0" lang="pt-BR" sz="1200" b="1" i="1" u="none" strike="noStrike" kern="1200" cap="none" spc="0" normalizeH="0" baseline="0" noProof="0" dirty="0" smtClean="0">
                <a:ln>
                  <a:noFill/>
                </a:ln>
                <a:solidFill>
                  <a:srgbClr val="000000"/>
                </a:solidFill>
                <a:effectLst/>
                <a:uLnTx/>
                <a:uFillTx/>
                <a:latin typeface="ArialMT"/>
                <a:ea typeface="+mn-ea"/>
                <a:cs typeface="+mn-cs"/>
              </a:rPr>
              <a:t>SLIDE</a:t>
            </a: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 16, DISCUTINDO O VERBETE “PARATEXTO”, E FALE:</a:t>
            </a:r>
            <a:endParaRPr kumimoji="0" lang="pt-BR" sz="1200" b="0" i="1" u="none" strike="noStrike" kern="1200" cap="none" spc="0" normalizeH="0" baseline="0" noProof="0" dirty="0" smtClean="0">
              <a:ln>
                <a:noFill/>
              </a:ln>
              <a:solidFill>
                <a:srgbClr val="000000"/>
              </a:solidFill>
              <a:effectLst/>
              <a:uLnTx/>
              <a:uFillTx/>
              <a:latin typeface="Arial-Italic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lang="pt-BR" sz="1200" b="0" i="0" kern="1200" dirty="0" err="1" smtClean="0">
                <a:solidFill>
                  <a:schemeClr val="tx1"/>
                </a:solidFill>
                <a:latin typeface="+mn-lt"/>
                <a:ea typeface="+mn-ea"/>
                <a:cs typeface="+mn-cs"/>
              </a:rPr>
              <a:t>Paratextos</a:t>
            </a:r>
            <a:r>
              <a:rPr lang="pt-BR" sz="1200" b="0" i="0" kern="1200" dirty="0" smtClean="0">
                <a:solidFill>
                  <a:schemeClr val="tx1"/>
                </a:solidFill>
                <a:latin typeface="+mn-lt"/>
                <a:ea typeface="+mn-ea"/>
                <a:cs typeface="+mn-cs"/>
              </a:rPr>
              <a:t> são elementos que estão para além do texto, ou seja, informações que acompanham uma obra e que contribuem para a motivação da sua aquisição ou leitura.</a:t>
            </a:r>
            <a:endParaRPr kumimoji="0" lang="pt-BR" sz="1200" b="0" i="1" u="none" strike="noStrike" kern="1200" cap="none" spc="0" normalizeH="0" baseline="0" noProof="0" dirty="0" smtClean="0">
              <a:ln>
                <a:noFill/>
              </a:ln>
              <a:solidFill>
                <a:srgbClr val="000000"/>
              </a:solidFill>
              <a:effectLst/>
              <a:uLnTx/>
              <a:uFillTx/>
              <a:latin typeface="Arial-Italic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(Disponível em: &lt;http://www.prof2000.pt/users/dani/tipologiatexto/entradaparatexto.htm&gt;. Acesso em: 23 jul. 2015.)</a:t>
            </a:r>
            <a:endParaRPr kumimoji="0" lang="pt-BR" sz="1200" b="0" i="0" u="none" strike="noStrike" kern="1200" cap="none" spc="0" normalizeH="0" baseline="0" noProof="0" dirty="0" smtClean="0">
              <a:ln>
                <a:noFill/>
              </a:ln>
              <a:solidFill>
                <a:srgbClr val="0000FF"/>
              </a:solidFill>
              <a:effectLst/>
              <a:uLnTx/>
              <a:uFillTx/>
              <a:latin typeface="Arial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smtClean="0">
              <a:ln>
                <a:noFill/>
              </a:ln>
              <a:solidFill>
                <a:srgbClr val="000000"/>
              </a:solidFill>
              <a:effectLst/>
              <a:uLnTx/>
              <a:uFillTx/>
              <a:latin typeface="Arial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LEIA:</a:t>
            </a:r>
          </a:p>
          <a:p>
            <a:pPr marL="0" marR="0" lvl="0" indent="0" algn="l" defTabSz="4572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PARATEXTO</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aquilo que rodeia ou acompanha marginalmente um texto e que tanto pode ser determinado pelo autor como pelo editor do texto original. O elemento </a:t>
            </a:r>
            <a:r>
              <a:rPr kumimoji="0" lang="pt-BR" sz="1200" b="0" i="0" u="none" strike="noStrike" kern="1200" cap="none" spc="0" normalizeH="0" baseline="0" noProof="0" dirty="0" err="1" smtClean="0">
                <a:ln>
                  <a:noFill/>
                </a:ln>
                <a:solidFill>
                  <a:srgbClr val="000000"/>
                </a:solidFill>
                <a:effectLst/>
                <a:uLnTx/>
                <a:uFillTx/>
                <a:latin typeface="ArialMT"/>
                <a:ea typeface="+mn-ea"/>
                <a:cs typeface="+mn-cs"/>
              </a:rPr>
              <a:t>paratextual</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mais antigo é a ilustração. Outros elementos </a:t>
            </a:r>
            <a:r>
              <a:rPr kumimoji="0" lang="pt-BR" sz="1200" b="0" i="0" u="none" strike="noStrike" kern="1200" cap="none" spc="0" normalizeH="0" baseline="0" noProof="0" dirty="0" err="1" smtClean="0">
                <a:ln>
                  <a:noFill/>
                </a:ln>
                <a:solidFill>
                  <a:srgbClr val="000000"/>
                </a:solidFill>
                <a:effectLst/>
                <a:uLnTx/>
                <a:uFillTx/>
                <a:latin typeface="ArialMT"/>
                <a:ea typeface="+mn-ea"/>
                <a:cs typeface="+mn-cs"/>
              </a:rPr>
              <a:t>paratextuais</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comuns são o índice, o prefácio, o posfácio, a dedicatória ou a bibliografia. O título de um texto é o seu elemento </a:t>
            </a:r>
            <a:r>
              <a:rPr kumimoji="0" lang="pt-BR" sz="1200" b="0" i="0" u="none" strike="noStrike" kern="1200" cap="none" spc="0" normalizeH="0" baseline="0" noProof="0" dirty="0" err="1" smtClean="0">
                <a:ln>
                  <a:noFill/>
                </a:ln>
                <a:solidFill>
                  <a:srgbClr val="000000"/>
                </a:solidFill>
                <a:effectLst/>
                <a:uLnTx/>
                <a:uFillTx/>
                <a:latin typeface="ArialMT"/>
                <a:ea typeface="+mn-ea"/>
                <a:cs typeface="+mn-cs"/>
              </a:rPr>
              <a:t>paratextual</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mais importante e mais visível, constituindo, como observou Roland Barthes, uma espécie de “marca comercial” do texto. (Carlos Ceia)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smtClean="0">
              <a:ln>
                <a:noFill/>
              </a:ln>
              <a:solidFill>
                <a:srgbClr val="000000"/>
              </a:solidFill>
              <a:effectLst/>
              <a:uLnTx/>
              <a:uFillTx/>
              <a:latin typeface="Arial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smtClean="0">
                <a:ln>
                  <a:noFill/>
                </a:ln>
                <a:solidFill>
                  <a:srgbClr val="000000"/>
                </a:solidFill>
                <a:effectLst/>
                <a:uLnTx/>
                <a:uFillTx/>
                <a:latin typeface="ArialMT"/>
                <a:ea typeface="+mn-ea"/>
                <a:cs typeface="+mn-cs"/>
              </a:rPr>
              <a:t>PEÇA AOS PROFESSORES QUE:</a:t>
            </a:r>
          </a:p>
          <a:p>
            <a:pPr marL="0" marR="0" lvl="0" indent="0" algn="l" defTabSz="4572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Apontem elementos de interpretação das obras de Clarice Lispector e de </a:t>
            </a:r>
            <a:r>
              <a:rPr kumimoji="0" lang="pt-BR" sz="1200" b="0" i="0" u="none" strike="noStrike" kern="1200" cap="none" spc="0" normalizeH="0" baseline="0" noProof="0" dirty="0" err="1" smtClean="0">
                <a:ln>
                  <a:noFill/>
                </a:ln>
                <a:solidFill>
                  <a:srgbClr val="000000"/>
                </a:solidFill>
                <a:effectLst/>
                <a:uLnTx/>
                <a:uFillTx/>
                <a:latin typeface="ArialMT"/>
                <a:ea typeface="+mn-ea"/>
                <a:cs typeface="+mn-cs"/>
              </a:rPr>
              <a:t>Edney</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Silvestre, respectivamente – que os textos presentes em cada uma das orelhas sugerem (se julgar que os professores terão dificuldade em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lerem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os textos das imagens, lance mão da transcrição deles –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slide </a:t>
            </a:r>
            <a:r>
              <a:rPr kumimoji="0" lang="pt-BR" sz="1200" b="0" i="0" u="none" strike="noStrike" kern="1200" cap="none" spc="0" normalizeH="0" baseline="0" noProof="0" dirty="0" smtClean="0">
                <a:ln>
                  <a:noFill/>
                </a:ln>
                <a:solidFill>
                  <a:srgbClr val="000000"/>
                </a:solidFill>
                <a:effectLst/>
                <a:uLnTx/>
                <a:uFillTx/>
                <a:latin typeface="Arial-ItalicMT"/>
                <a:ea typeface="+mn-ea"/>
                <a:cs typeface="+mn-cs"/>
              </a:rPr>
              <a:t>17).</a:t>
            </a:r>
            <a:endParaRPr kumimoji="0" lang="pt-BR" sz="1200" b="0" i="0" u="none" strike="noStrike" kern="1200" cap="none" spc="0" normalizeH="0" baseline="0" noProof="0" dirty="0" smtClean="0">
              <a:ln>
                <a:noFill/>
              </a:ln>
              <a:solidFill>
                <a:srgbClr val="000000"/>
              </a:solidFill>
              <a:effectLst/>
              <a:uLnTx/>
              <a:uFillTx/>
              <a:latin typeface="Arial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Fundamentem as expectativas que os textos presentes na orelhas podem criar no leitor e identifiquem quais elementos do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capital cultural</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da cultura letrada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do leitor cada orelha mobiliza.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smtClean="0">
              <a:ln>
                <a:noFill/>
              </a:ln>
              <a:solidFill>
                <a:srgbClr val="000000"/>
              </a:solidFill>
              <a:effectLst/>
              <a:uLnTx/>
              <a:uFillTx/>
              <a:latin typeface="Arial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smtClean="0">
                <a:ln>
                  <a:noFill/>
                </a:ln>
                <a:solidFill>
                  <a:srgbClr val="0000FF"/>
                </a:solidFill>
                <a:effectLst/>
                <a:uLnTx/>
                <a:uFillTx/>
                <a:latin typeface="Arial-BoldMT"/>
                <a:ea typeface="+mn-ea"/>
                <a:cs typeface="+mn-cs"/>
              </a:rPr>
              <a:t>EXPLIQUE AOS PROFESSORES:</a:t>
            </a:r>
          </a:p>
          <a:p>
            <a:pPr marL="0" marR="0" lvl="0" indent="0" algn="l" defTabSz="4572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Como registra o e-dicionário de Termos Literários de Carlos Ceia, capas, folha de rosto, ilustração, índice e prefácio são </a:t>
            </a:r>
            <a:r>
              <a:rPr kumimoji="0" lang="pt-BR" sz="1200" b="0" i="1" u="none" strike="noStrike" kern="1200" cap="none" spc="0" normalizeH="0" baseline="0" noProof="0" dirty="0" err="1" smtClean="0">
                <a:ln>
                  <a:noFill/>
                </a:ln>
                <a:solidFill>
                  <a:srgbClr val="000000"/>
                </a:solidFill>
                <a:effectLst/>
                <a:uLnTx/>
                <a:uFillTx/>
                <a:latin typeface="Arial-ItalicMT"/>
                <a:ea typeface="+mn-ea"/>
                <a:cs typeface="+mn-cs"/>
              </a:rPr>
              <a:t>paratextos</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Este termo técnico – </a:t>
            </a:r>
            <a:r>
              <a:rPr kumimoji="0" lang="pt-BR" sz="1200" b="0" i="1" u="none" strike="noStrike" kern="1200" cap="none" spc="0" normalizeH="0" baseline="0" noProof="0" dirty="0" err="1" smtClean="0">
                <a:ln>
                  <a:noFill/>
                </a:ln>
                <a:solidFill>
                  <a:srgbClr val="000000"/>
                </a:solidFill>
                <a:effectLst/>
                <a:uLnTx/>
                <a:uFillTx/>
                <a:latin typeface="Arial-ItalicMT"/>
                <a:ea typeface="+mn-ea"/>
                <a:cs typeface="+mn-cs"/>
              </a:rPr>
              <a:t>paratexto</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 –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é usado para indicar componentes de um livro que, não fazendo parte de seu texto propriamente dito, circundam-no e favorecem sua interpretação.</a:t>
            </a:r>
          </a:p>
          <a:p>
            <a:pPr marL="0" marR="0" lvl="0" indent="0" algn="l" defTabSz="4572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kumimoji="0" lang="pt-BR" sz="1200" b="0" i="1" u="none" strike="noStrike" kern="1200" cap="none" spc="0" normalizeH="0" baseline="0" noProof="0" dirty="0" err="1" smtClean="0">
                <a:ln>
                  <a:noFill/>
                </a:ln>
                <a:solidFill>
                  <a:srgbClr val="000000"/>
                </a:solidFill>
                <a:effectLst/>
                <a:uLnTx/>
                <a:uFillTx/>
                <a:latin typeface="Arial-ItalicMT"/>
                <a:ea typeface="+mn-ea"/>
                <a:cs typeface="+mn-cs"/>
              </a:rPr>
              <a:t>Paratextos</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são também as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orelha</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s de um livro (= as abas dobradas a partir do papel da capa). As informações fornecidas pela orelha (reproduzida no </a:t>
            </a:r>
            <a:r>
              <a:rPr kumimoji="0" lang="pt-BR" sz="1200" b="0" i="1" u="none" strike="noStrike" kern="1200" cap="none" spc="0" normalizeH="0" baseline="0" noProof="0" dirty="0" smtClean="0">
                <a:ln>
                  <a:noFill/>
                </a:ln>
                <a:solidFill>
                  <a:srgbClr val="000000"/>
                </a:solidFill>
                <a:effectLst/>
                <a:uLnTx/>
                <a:uFillTx/>
                <a:latin typeface="ArialMT"/>
                <a:ea typeface="+mn-ea"/>
                <a:cs typeface="+mn-cs"/>
              </a:rPr>
              <a:t>slide</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 16) de cada um dos livros escolhe caminhos distintos para apresentá-los aos leitores. A primeira delas (a da esquerda) focaliza exclusivamente a história, sublinhando sua profundidade, seu interesse humano (particularmente feminino); a segunda, focaliza exclusivamente o escritor, sublinhando – por meio dos vínculos profissionais dele que enumera – sua excelência. A primeira orelha é encimada pelo título do romance, em letras maiúsculas, e a segunda é encimada pela fotografia do autor, em meio a materiais de escrita. Ou seja, cada uma é coerente com o texto que, nela, apresenta o livro/autor.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smtClean="0">
              <a:ln>
                <a:noFill/>
              </a:ln>
              <a:solidFill>
                <a:srgbClr val="000000"/>
              </a:solidFill>
              <a:effectLst/>
              <a:uLnTx/>
              <a:uFillTx/>
              <a:latin typeface="Arial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smtClean="0">
                <a:ln>
                  <a:noFill/>
                </a:ln>
                <a:solidFill>
                  <a:srgbClr val="0000FF"/>
                </a:solidFill>
                <a:effectLst/>
                <a:uLnTx/>
                <a:uFillTx/>
                <a:latin typeface="Arial-BoldMT"/>
                <a:ea typeface="+mn-ea"/>
                <a:cs typeface="+mn-cs"/>
              </a:rPr>
              <a:t>COMO SUGESTÃO, LEIA O POEMA ABAIXO PARA OS PROFESSORES </a:t>
            </a:r>
            <a:r>
              <a:rPr kumimoji="0" lang="pt-BR" sz="1200" b="1" i="1" u="sng" strike="noStrike" kern="1200" cap="none" spc="0" normalizeH="0" baseline="0" noProof="0" dirty="0" smtClean="0">
                <a:ln>
                  <a:noFill/>
                </a:ln>
                <a:solidFill>
                  <a:srgbClr val="FF0000"/>
                </a:solidFill>
                <a:effectLst/>
                <a:uLnTx/>
                <a:uFillTx/>
                <a:latin typeface="Arial-BoldMT"/>
                <a:ea typeface="+mn-ea"/>
                <a:cs typeface="+mn-cs"/>
              </a:rPr>
              <a:t>(ATENÇÃO, ESTE POEMA PRECISA SER LICENCIADO E TEM UM CUSTO A SER PESQUISADO – sugestão: deixar o link para o gestor: </a:t>
            </a:r>
            <a:r>
              <a:rPr kumimoji="0" lang="pt-BR" sz="1200" b="1" i="0" u="none" strike="noStrike" kern="1200" cap="none" spc="0" normalizeH="0" baseline="0" noProof="0" dirty="0" smtClean="0">
                <a:ln>
                  <a:noFill/>
                </a:ln>
                <a:solidFill>
                  <a:srgbClr val="FF0000"/>
                </a:solidFill>
                <a:effectLst/>
                <a:uLnTx/>
                <a:uFillTx/>
                <a:latin typeface="Arial-BoldMT"/>
                <a:ea typeface="+mn-ea"/>
                <a:cs typeface="+mn-cs"/>
              </a:rPr>
              <a:t>http://www.companhiadasletras.com.br/trechos/13493.pdf)</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200" b="1" i="0" u="none" strike="noStrike" kern="1200" cap="none" spc="0" normalizeH="0" baseline="0" noProof="0" dirty="0" smtClean="0">
              <a:ln>
                <a:noFill/>
              </a:ln>
              <a:solidFill>
                <a:srgbClr val="0000FF"/>
              </a:solidFill>
              <a:effectLst/>
              <a:uLnTx/>
              <a:uFillTx/>
              <a:latin typeface="Arial-Bold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O </a:t>
            </a:r>
            <a:r>
              <a:rPr kumimoji="0" lang="pt-BR" sz="1200" b="0" i="1" u="none" strike="noStrike" kern="1200" cap="none" spc="0" normalizeH="0" baseline="0" noProof="0" dirty="0" smtClean="0">
                <a:ln>
                  <a:noFill/>
                </a:ln>
                <a:solidFill>
                  <a:srgbClr val="000000"/>
                </a:solidFill>
                <a:effectLst/>
                <a:uLnTx/>
                <a:uFillTx/>
                <a:latin typeface="Arial-ItalicMT"/>
                <a:ea typeface="+mn-ea"/>
                <a:cs typeface="+mn-cs"/>
              </a:rPr>
              <a:t>Poema-Orelha </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(abaixo transcrito), que Carlos Drummond de Andrade (1902-1987) publicou em 1959, no livro </a:t>
            </a:r>
            <a:r>
              <a:rPr kumimoji="0" lang="pt-BR" sz="1200" b="0" i="1" u="none" strike="noStrike" kern="1200" cap="none" spc="0" normalizeH="0" baseline="0" noProof="0" dirty="0" smtClean="0">
                <a:ln>
                  <a:noFill/>
                </a:ln>
                <a:solidFill>
                  <a:srgbClr val="000000"/>
                </a:solidFill>
                <a:effectLst/>
                <a:uLnTx/>
                <a:uFillTx/>
                <a:latin typeface="ArialMT"/>
                <a:ea typeface="+mn-ea"/>
                <a:cs typeface="+mn-cs"/>
              </a:rPr>
              <a:t>A vida passada a limpo</a:t>
            </a:r>
            <a:r>
              <a:rPr kumimoji="0" lang="pt-BR" sz="1200" b="0" i="0" u="none" strike="noStrike" kern="1200" cap="none" spc="0" normalizeH="0" baseline="0" noProof="0" dirty="0" smtClean="0">
                <a:ln>
                  <a:noFill/>
                </a:ln>
                <a:solidFill>
                  <a:srgbClr val="000000"/>
                </a:solidFill>
                <a:effectLst/>
                <a:uLnTx/>
                <a:uFillTx/>
                <a:latin typeface="ArialM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smtClean="0">
              <a:ln>
                <a:noFill/>
              </a:ln>
              <a:solidFill>
                <a:srgbClr val="533F2E"/>
              </a:solidFill>
              <a:effectLst/>
              <a:uLnTx/>
              <a:uFillTx/>
              <a:latin typeface="Arial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Esta é a orelha do livro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por onde o poeta escuta</a:t>
            </a:r>
            <a:endParaRPr kumimoji="0" lang="pt-BR" sz="1200" b="0" i="0" u="none" strike="noStrike" kern="1200" cap="none" spc="0" normalizeH="0" baseline="0" noProof="0" dirty="0" smtClean="0">
              <a:ln>
                <a:noFill/>
              </a:ln>
              <a:solidFill>
                <a:srgbClr val="000000"/>
              </a:solidFill>
              <a:effectLst/>
              <a:uLnTx/>
              <a:uFillTx/>
              <a:latin typeface="Arial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se dele falam mal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ou se o amam.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Uma orelha ou uma boca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sequiosa de palavras?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São oito livros velhos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e mais um livro novo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de um poeta inda mais velho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que a vida que viveu</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e contudo o provoca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a viver sempre e nunca.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Oito livros que o tempo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empurrou para longe de mim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mais um livro sem tempo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em que o poeta se contempla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e se diz boa-tarde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(ensaio de boa-noite,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variante de bom-dia,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que tudo é o vasto dia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em seus compartimentos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nem sempre respiráveis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e todos habitados enfim.)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Não me leias se buscas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flamante novidade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ou sopro de Camões.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Aquilo que revelo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e o mais que segue oculto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em vítreos alçapões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são notícias humanas,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simples estar-no-mundo,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e brincos de palavra,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um não-estar-estando,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mas de tal jeito urdidos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o jogo e a confissão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que nem distingo eu mesmo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o vivido e o inventado.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Tudo vivido? Nada.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Nada vivido? Tudo.</a:t>
            </a:r>
            <a:endParaRPr kumimoji="0" lang="pt-BR" sz="1200" b="0" i="0" u="none" strike="noStrike" kern="1200" cap="none" spc="0" normalizeH="0" baseline="0" noProof="0" dirty="0" smtClean="0">
              <a:ln>
                <a:noFill/>
              </a:ln>
              <a:solidFill>
                <a:srgbClr val="000000"/>
              </a:solidFill>
              <a:effectLst/>
              <a:uLnTx/>
              <a:uFillTx/>
              <a:latin typeface="ArialM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A orelha pouco explica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de cuidados terrenos: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e a poesia mais rica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smtClean="0">
                <a:ln>
                  <a:noFill/>
                </a:ln>
                <a:solidFill>
                  <a:srgbClr val="533F2E"/>
                </a:solidFill>
                <a:effectLst/>
                <a:uLnTx/>
                <a:uFillTx/>
                <a:latin typeface="ArialMT"/>
                <a:ea typeface="+mn-ea"/>
                <a:cs typeface="+mn-cs"/>
              </a:rPr>
              <a:t>é um sinal de menos</a:t>
            </a:r>
            <a:r>
              <a:rPr kumimoji="0" lang="pt-BR" sz="1100" b="0" i="0" u="none" strike="noStrike" kern="1200" cap="none" spc="0" normalizeH="0" baseline="0" noProof="0" dirty="0" smtClean="0">
                <a:ln>
                  <a:noFill/>
                </a:ln>
                <a:solidFill>
                  <a:srgbClr val="533F2E"/>
                </a:solidFill>
                <a:effectLst/>
                <a:uLnTx/>
                <a:uFillTx/>
                <a:latin typeface="Georgia"/>
                <a:ea typeface="+mn-ea"/>
                <a:cs typeface="+mn-cs"/>
              </a:rPr>
              <a:t>.</a:t>
            </a:r>
            <a:endParaRPr kumimoji="0" lang="pt-BR" sz="1000" b="0" i="0" u="none" strike="noStrike" kern="1200" cap="none" spc="0" normalizeH="0" baseline="0" noProof="0" dirty="0" smtClean="0">
              <a:ln>
                <a:noFill/>
              </a:ln>
              <a:solidFill>
                <a:srgbClr val="000000"/>
              </a:solidFill>
              <a:effectLst/>
              <a:uLnTx/>
              <a:uFillTx/>
              <a:latin typeface="BradleyHandITCTT-Bold"/>
              <a:ea typeface="+mn-ea"/>
              <a:cs typeface="+mn-cs"/>
            </a:endParaRPr>
          </a:p>
          <a:p>
            <a:endParaRPr lang="en-US" dirty="0"/>
          </a:p>
        </p:txBody>
      </p:sp>
      <p:sp>
        <p:nvSpPr>
          <p:cNvPr id="4" name="Slide Number Placeholder 3"/>
          <p:cNvSpPr>
            <a:spLocks noGrp="1"/>
          </p:cNvSpPr>
          <p:nvPr>
            <p:ph type="sldNum" sz="quarter" idx="10"/>
          </p:nvPr>
        </p:nvSpPr>
        <p:spPr/>
        <p:txBody>
          <a:bodyPr/>
          <a:lstStyle/>
          <a:p>
            <a:fld id="{2F22D11A-6C81-CA4D-86FF-0C8164F4AC95}" type="slidenum">
              <a:rPr lang="en-US" smtClean="0"/>
              <a:pPr/>
              <a:t>16</a:t>
            </a:fld>
            <a:endParaRPr lang="en-US"/>
          </a:p>
        </p:txBody>
      </p:sp>
    </p:spTree>
    <p:extLst>
      <p:ext uri="{BB962C8B-B14F-4D97-AF65-F5344CB8AC3E}">
        <p14:creationId xmlns:p14="http://schemas.microsoft.com/office/powerpoint/2010/main" xmlns="" val="2117129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2F22D11A-6C81-CA4D-86FF-0C8164F4AC95}" type="slidenum">
              <a:rPr lang="en-US" smtClean="0"/>
              <a:pPr/>
              <a:t>17</a:t>
            </a:fld>
            <a:endParaRPr lang="en-US"/>
          </a:p>
        </p:txBody>
      </p:sp>
    </p:spTree>
    <p:extLst>
      <p:ext uri="{BB962C8B-B14F-4D97-AF65-F5344CB8AC3E}">
        <p14:creationId xmlns:p14="http://schemas.microsoft.com/office/powerpoint/2010/main" xmlns="" val="3404789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l"/>
            <a:r>
              <a:rPr lang="pt-BR" sz="1200" b="1" i="0" u="none" strike="noStrike" baseline="0" dirty="0" smtClean="0">
                <a:solidFill>
                  <a:srgbClr val="000000"/>
                </a:solidFill>
                <a:latin typeface="ArialMT"/>
              </a:rPr>
              <a:t>DISCUTA OS ELEMENTOS TEXTUAIS, MOSTRANDO: </a:t>
            </a:r>
            <a:r>
              <a:rPr lang="pt-BR" sz="1200" b="1" i="1" u="sng" strike="noStrike" baseline="0" dirty="0" smtClean="0">
                <a:solidFill>
                  <a:srgbClr val="000000"/>
                </a:solidFill>
                <a:latin typeface="ArialMT"/>
              </a:rPr>
              <a:t>VERIFICAR LICENCIAMENTO</a:t>
            </a:r>
          </a:p>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lang="pt-BR" sz="1200" b="0" i="0" u="none" strike="noStrike" baseline="0" dirty="0" smtClean="0">
                <a:solidFill>
                  <a:srgbClr val="000000"/>
                </a:solidFill>
                <a:latin typeface="ArialMT"/>
                <a:ea typeface="+mn-ea"/>
              </a:rPr>
              <a:t>N</a:t>
            </a:r>
            <a:r>
              <a:rPr lang="pt-BR" sz="1200" b="0" i="0" u="none" strike="noStrike" baseline="0" dirty="0" smtClean="0">
                <a:solidFill>
                  <a:srgbClr val="000000"/>
                </a:solidFill>
                <a:latin typeface="ArialMT"/>
              </a:rPr>
              <a:t>a página de abertura do romance </a:t>
            </a:r>
            <a:r>
              <a:rPr lang="pt-BR" sz="1200" b="0" i="1" u="none" strike="noStrike" baseline="0" dirty="0" smtClean="0">
                <a:solidFill>
                  <a:srgbClr val="000000"/>
                </a:solidFill>
                <a:latin typeface="ArialMT"/>
              </a:rPr>
              <a:t>Iracema</a:t>
            </a:r>
            <a:r>
              <a:rPr lang="pt-BR" sz="1200" b="0" i="0" u="none" strike="noStrike" baseline="0" dirty="0" smtClean="0">
                <a:solidFill>
                  <a:srgbClr val="000000"/>
                </a:solidFill>
                <a:latin typeface="ArialMT"/>
              </a:rPr>
              <a:t>, lançado por José de Alencar (1829-1877), em 1865, há notas de rodapé (e também </a:t>
            </a:r>
            <a:r>
              <a:rPr lang="pt-BR" sz="1200" b="0" i="1" u="none" strike="noStrike" baseline="0" dirty="0" smtClean="0">
                <a:solidFill>
                  <a:srgbClr val="000000"/>
                </a:solidFill>
                <a:latin typeface="Arial-ItalicMT"/>
              </a:rPr>
              <a:t>notas de margem</a:t>
            </a:r>
            <a:r>
              <a:rPr lang="pt-BR" sz="1200" b="0" i="0" u="none" strike="noStrike" baseline="0" dirty="0" smtClean="0">
                <a:solidFill>
                  <a:srgbClr val="000000"/>
                </a:solidFill>
                <a:latin typeface="ArialMT"/>
              </a:rPr>
              <a:t>, </a:t>
            </a:r>
            <a:r>
              <a:rPr lang="pt-BR" sz="1200" b="0" i="1" u="none" strike="noStrike" baseline="0" dirty="0" smtClean="0">
                <a:solidFill>
                  <a:srgbClr val="000000"/>
                </a:solidFill>
                <a:latin typeface="Arial-ItalicMT"/>
              </a:rPr>
              <a:t>notas de fim</a:t>
            </a:r>
            <a:r>
              <a:rPr lang="pt-BR" sz="1200" b="0" i="0" u="none" strike="noStrike" baseline="0" dirty="0" smtClean="0">
                <a:solidFill>
                  <a:srgbClr val="000000"/>
                </a:solidFill>
                <a:latin typeface="Arial-ItalicMT"/>
              </a:rPr>
              <a:t>) que </a:t>
            </a:r>
            <a:r>
              <a:rPr lang="pt-BR" sz="1200" b="0" i="0" u="none" strike="noStrike" baseline="0" dirty="0" smtClean="0">
                <a:solidFill>
                  <a:srgbClr val="000000"/>
                </a:solidFill>
                <a:latin typeface="ArialMT"/>
              </a:rPr>
              <a:t>fornecem informações que o autor ou o organizador do livro julga importantes para a compreensão (= interpretação) do texto.</a:t>
            </a:r>
          </a:p>
          <a:p>
            <a:pPr algn="l"/>
            <a:r>
              <a:rPr lang="pt-BR" dirty="0" smtClean="0">
                <a:ea typeface="ＭＳ Ｐゴシック" pitchFamily="34" charset="-128"/>
              </a:rPr>
              <a:t>→ </a:t>
            </a:r>
            <a:r>
              <a:rPr lang="pt-BR" sz="1200" b="0" i="0" u="none" strike="noStrike" baseline="0" dirty="0" smtClean="0">
                <a:solidFill>
                  <a:srgbClr val="000000"/>
                </a:solidFill>
                <a:latin typeface="ArialMT"/>
              </a:rPr>
              <a:t>Notas (de rodapé, de margem ou de fim) podem criar e alimentar expectativas nos leitores, ao mesmo tempo em que </a:t>
            </a:r>
            <a:r>
              <a:rPr lang="pt-BR" sz="1200" b="0" i="1" u="none" strike="noStrike" baseline="0" dirty="0" smtClean="0">
                <a:solidFill>
                  <a:srgbClr val="000000"/>
                </a:solidFill>
                <a:latin typeface="Arial-ItalicMT"/>
              </a:rPr>
              <a:t>pilotam/gerenciam </a:t>
            </a:r>
            <a:r>
              <a:rPr lang="pt-BR" sz="1200" b="0" i="0" u="none" strike="noStrike" baseline="0" dirty="0" smtClean="0">
                <a:solidFill>
                  <a:srgbClr val="000000"/>
                </a:solidFill>
                <a:latin typeface="Arial-ItalicMT"/>
              </a:rPr>
              <a:t>sua</a:t>
            </a:r>
            <a:r>
              <a:rPr lang="pt-BR" sz="1200" b="0" i="1" u="none" strike="noStrike" baseline="0" dirty="0" smtClean="0">
                <a:solidFill>
                  <a:srgbClr val="000000"/>
                </a:solidFill>
                <a:latin typeface="Arial-ItalicMT"/>
              </a:rPr>
              <a:t> </a:t>
            </a:r>
            <a:r>
              <a:rPr lang="pt-BR" sz="1200" b="0" i="0" u="none" strike="noStrike" baseline="0" dirty="0" smtClean="0">
                <a:solidFill>
                  <a:srgbClr val="000000"/>
                </a:solidFill>
                <a:latin typeface="ArialMT"/>
              </a:rPr>
              <a:t>interpretação.</a:t>
            </a:r>
          </a:p>
          <a:p>
            <a:pPr algn="l"/>
            <a:r>
              <a:rPr lang="pt-BR" sz="1200" b="0" i="0" u="none" strike="noStrike" baseline="0" dirty="0" smtClean="0">
                <a:solidFill>
                  <a:srgbClr val="000000"/>
                </a:solidFill>
                <a:latin typeface="ArialMT"/>
              </a:rPr>
              <a:t>No caso de </a:t>
            </a:r>
            <a:r>
              <a:rPr lang="pt-BR" sz="1200" b="0" i="1" u="none" strike="noStrike" baseline="0" dirty="0" smtClean="0">
                <a:solidFill>
                  <a:srgbClr val="000000"/>
                </a:solidFill>
                <a:latin typeface="ArialMT"/>
              </a:rPr>
              <a:t>Iracema</a:t>
            </a:r>
            <a:r>
              <a:rPr lang="pt-BR" sz="1200" b="0" i="0" u="none" strike="noStrike" baseline="0" dirty="0" smtClean="0">
                <a:solidFill>
                  <a:srgbClr val="000000"/>
                </a:solidFill>
                <a:latin typeface="ArialMT"/>
              </a:rPr>
              <a:t>, as notas foram redigidas pelo próprio autor, José de Alencar. Na primeira edição – de 1865 – elas vêm ao final da história.</a:t>
            </a:r>
          </a:p>
          <a:p>
            <a:pPr algn="l"/>
            <a:endParaRPr lang="pt-BR" sz="1200" b="0" i="0" u="none" strike="noStrike" baseline="0" dirty="0" smtClean="0">
              <a:solidFill>
                <a:srgbClr val="000000"/>
              </a:solidFill>
              <a:latin typeface="ArialMT"/>
            </a:endParaRPr>
          </a:p>
          <a:p>
            <a:pPr algn="l"/>
            <a:r>
              <a:rPr lang="pt-BR" sz="1200" b="1" i="0" u="none" strike="noStrike" baseline="0" dirty="0" smtClean="0">
                <a:solidFill>
                  <a:srgbClr val="000000"/>
                </a:solidFill>
                <a:latin typeface="ArialMT"/>
              </a:rPr>
              <a:t>SE HOUVER CONDIÇÕES E INTERNET DISPONÍVEL NO MOMENTO DA PALESTRA, PROJETE A PRIMEIRA EDIÇÃO DO ROMANCE:</a:t>
            </a:r>
          </a:p>
          <a:p>
            <a:pPr algn="l"/>
            <a:r>
              <a:rPr lang="pt-BR" sz="1200" b="0" i="0" u="none" strike="noStrike" baseline="0" dirty="0" smtClean="0">
                <a:solidFill>
                  <a:srgbClr val="0000FF"/>
                </a:solidFill>
                <a:latin typeface="ArialMT"/>
              </a:rPr>
              <a:t>&lt;www.brasiliana.usp.br/</a:t>
            </a:r>
            <a:r>
              <a:rPr lang="pt-BR" sz="1200" b="0" i="0" u="none" strike="noStrike" baseline="0" dirty="0" err="1" smtClean="0">
                <a:solidFill>
                  <a:srgbClr val="0000FF"/>
                </a:solidFill>
                <a:latin typeface="ArialMT"/>
              </a:rPr>
              <a:t>bbd</a:t>
            </a:r>
            <a:r>
              <a:rPr lang="pt-BR" sz="1200" b="0" i="0" u="none" strike="noStrike" baseline="0" dirty="0" smtClean="0">
                <a:solidFill>
                  <a:srgbClr val="0000FF"/>
                </a:solidFill>
                <a:latin typeface="ArialMT"/>
              </a:rPr>
              <a:t>/</a:t>
            </a:r>
            <a:r>
              <a:rPr lang="pt-BR" sz="1200" b="0" i="0" u="none" strike="noStrike" baseline="0" dirty="0" err="1" smtClean="0">
                <a:solidFill>
                  <a:srgbClr val="0000FF"/>
                </a:solidFill>
                <a:latin typeface="ArialMT"/>
              </a:rPr>
              <a:t>handle</a:t>
            </a:r>
            <a:r>
              <a:rPr lang="pt-BR" sz="1200" b="0" i="0" u="none" strike="noStrike" baseline="0" dirty="0" smtClean="0">
                <a:solidFill>
                  <a:srgbClr val="0000FF"/>
                </a:solidFill>
                <a:latin typeface="ArialMT"/>
              </a:rPr>
              <a:t>/1918/00178300#page/&gt; (acesso em: 23 jul. 2015)</a:t>
            </a:r>
            <a:endParaRPr lang="pt-BR" sz="1200" b="1" i="0" u="none" strike="noStrike" baseline="0" dirty="0" smtClean="0">
              <a:solidFill>
                <a:srgbClr val="000000"/>
              </a:solidFill>
              <a:latin typeface="ArialMT"/>
            </a:endParaRPr>
          </a:p>
          <a:p>
            <a:pPr algn="l"/>
            <a:endParaRPr lang="pt-BR" sz="1200" b="0" i="0" u="none" strike="noStrike" baseline="0" dirty="0" smtClean="0">
              <a:solidFill>
                <a:srgbClr val="000000"/>
              </a:solidFill>
              <a:latin typeface="ArialMT"/>
            </a:endParaRPr>
          </a:p>
          <a:p>
            <a:pPr algn="l"/>
            <a:r>
              <a:rPr lang="pt-BR" sz="1200" b="1" i="0" u="none" strike="noStrike" baseline="0" dirty="0" smtClean="0">
                <a:solidFill>
                  <a:srgbClr val="000000"/>
                </a:solidFill>
                <a:latin typeface="ArialMT"/>
              </a:rPr>
              <a:t>COMENTE:</a:t>
            </a:r>
          </a:p>
          <a:p>
            <a:pPr algn="l"/>
            <a:r>
              <a:rPr lang="pt-BR" dirty="0" smtClean="0">
                <a:ea typeface="ＭＳ Ｐゴシック" pitchFamily="34" charset="-128"/>
              </a:rPr>
              <a:t>→ </a:t>
            </a:r>
            <a:r>
              <a:rPr lang="pt-BR" sz="1200" b="0" i="0" u="none" strike="noStrike" baseline="0" dirty="0" smtClean="0">
                <a:solidFill>
                  <a:srgbClr val="000000"/>
                </a:solidFill>
                <a:latin typeface="ArialMT"/>
              </a:rPr>
              <a:t>Em uma das páginas iniciais, uma dedicatória manuscrita desafia leitores contemporâneos com uma caligrafia antiga, e acrescenta charme ao exemplar!</a:t>
            </a:r>
          </a:p>
          <a:p>
            <a:pPr algn="l"/>
            <a:r>
              <a:rPr lang="pt-BR" sz="1200" b="0" i="0" u="none" strike="noStrike" baseline="0" dirty="0" smtClean="0">
                <a:solidFill>
                  <a:srgbClr val="000000"/>
                </a:solidFill>
                <a:latin typeface="ArialMT"/>
              </a:rPr>
              <a:t>Mas, nem sempre o autor tem tempo de confiar as notas de rodapé informações/correções relativas a seu texto. </a:t>
            </a:r>
          </a:p>
          <a:p>
            <a:pPr algn="l"/>
            <a:r>
              <a:rPr lang="pt-BR" sz="1200" b="0" i="0" u="none" strike="noStrike" baseline="0" dirty="0" smtClean="0">
                <a:solidFill>
                  <a:srgbClr val="000000"/>
                </a:solidFill>
                <a:latin typeface="ArialMT"/>
              </a:rPr>
              <a:t>Se achar oportuno, comente com os professores um caso curioso que se passou com um escritor brasileiro em finais do século XIX. Quem relata o caso é </a:t>
            </a:r>
            <a:r>
              <a:rPr lang="es-ES" sz="1200" b="0" i="0" u="none" strike="noStrike" baseline="0" dirty="0" smtClean="0">
                <a:solidFill>
                  <a:srgbClr val="000000"/>
                </a:solidFill>
                <a:latin typeface="ArialMT"/>
              </a:rPr>
              <a:t>Antonio Carlos </a:t>
            </a:r>
            <a:r>
              <a:rPr lang="es-ES" sz="1200" b="0" i="0" u="none" strike="noStrike" baseline="0" dirty="0" err="1" smtClean="0">
                <a:solidFill>
                  <a:srgbClr val="000000"/>
                </a:solidFill>
                <a:latin typeface="ArialMT"/>
              </a:rPr>
              <a:t>Secchin</a:t>
            </a:r>
            <a:r>
              <a:rPr lang="es-ES" sz="1200" b="0" i="0" u="none" strike="noStrike" baseline="0" dirty="0" smtClean="0">
                <a:solidFill>
                  <a:srgbClr val="000000"/>
                </a:solidFill>
                <a:latin typeface="ArialMT"/>
              </a:rPr>
              <a:t>, </a:t>
            </a:r>
            <a:r>
              <a:rPr lang="es-ES" sz="1200" b="0" i="0" u="none" strike="noStrike" baseline="0" dirty="0" err="1" smtClean="0">
                <a:solidFill>
                  <a:srgbClr val="000000"/>
                </a:solidFill>
                <a:latin typeface="ArialMT"/>
              </a:rPr>
              <a:t>em</a:t>
            </a:r>
            <a:r>
              <a:rPr lang="es-ES" sz="1200" b="0" i="0" u="none" strike="noStrike" baseline="0" dirty="0" smtClean="0">
                <a:solidFill>
                  <a:srgbClr val="000000"/>
                </a:solidFill>
                <a:latin typeface="ArialMT"/>
              </a:rPr>
              <a:t> 10/4/2011, </a:t>
            </a:r>
            <a:r>
              <a:rPr lang="es-ES" sz="1200" b="0" i="0" u="none" strike="noStrike" baseline="0" dirty="0" err="1" smtClean="0">
                <a:solidFill>
                  <a:srgbClr val="000000"/>
                </a:solidFill>
                <a:latin typeface="ArialMT"/>
              </a:rPr>
              <a:t>disponível</a:t>
            </a:r>
            <a:r>
              <a:rPr lang="es-ES" sz="1200" b="0" i="0" u="none" strike="noStrike" baseline="0" dirty="0" smtClean="0">
                <a:solidFill>
                  <a:srgbClr val="000000"/>
                </a:solidFill>
                <a:latin typeface="ArialMT"/>
              </a:rPr>
              <a:t> </a:t>
            </a:r>
            <a:r>
              <a:rPr lang="es-ES" sz="1200" b="0" i="0" u="none" strike="noStrike" baseline="0" dirty="0" err="1" smtClean="0">
                <a:solidFill>
                  <a:srgbClr val="000000"/>
                </a:solidFill>
                <a:latin typeface="ArialMT"/>
              </a:rPr>
              <a:t>em</a:t>
            </a:r>
            <a:r>
              <a:rPr lang="es-ES" sz="1200" b="0" i="0" u="none" strike="noStrike" baseline="0" dirty="0" smtClean="0">
                <a:solidFill>
                  <a:srgbClr val="000000"/>
                </a:solidFill>
                <a:latin typeface="ArialMT"/>
              </a:rPr>
              <a:t>: &lt;</a:t>
            </a:r>
            <a:r>
              <a:rPr lang="pt-BR" sz="1200" b="0" i="0" u="none" strike="noStrike" baseline="0" dirty="0" smtClean="0">
                <a:solidFill>
                  <a:srgbClr val="0000FF"/>
                </a:solidFill>
                <a:latin typeface="ArialMT"/>
              </a:rPr>
              <a:t>http://www1.folha.uol.com.br/fsp/ilustrissima/il1004201107.htm&gt;. Acesso em: 23 jul. 2015).</a:t>
            </a:r>
          </a:p>
          <a:p>
            <a:pPr algn="l"/>
            <a:endParaRPr lang="pt-BR" sz="1200" b="0" i="0" u="none" strike="noStrike" baseline="0" dirty="0" smtClean="0">
              <a:solidFill>
                <a:srgbClr val="0000FF"/>
              </a:solidFill>
              <a:latin typeface="ArialMT"/>
            </a:endParaRPr>
          </a:p>
          <a:p>
            <a:pPr algn="l"/>
            <a:r>
              <a:rPr lang="pt-BR" dirty="0" smtClean="0">
                <a:ea typeface="ＭＳ Ｐゴシック" pitchFamily="34" charset="-128"/>
              </a:rPr>
              <a:t>→ </a:t>
            </a:r>
            <a:r>
              <a:rPr lang="pt-BR" sz="1200" b="0" i="0" u="none" strike="noStrike" baseline="0" dirty="0" smtClean="0">
                <a:solidFill>
                  <a:srgbClr val="000000"/>
                </a:solidFill>
                <a:latin typeface="ArialMT"/>
              </a:rPr>
              <a:t>Quando publicou </a:t>
            </a:r>
            <a:r>
              <a:rPr lang="pt-BR" sz="1200" b="0" i="1" u="none" strike="noStrike" baseline="0" dirty="0" smtClean="0">
                <a:solidFill>
                  <a:srgbClr val="000000"/>
                </a:solidFill>
                <a:latin typeface="ArialMT"/>
              </a:rPr>
              <a:t>Flor de Sangue</a:t>
            </a:r>
            <a:r>
              <a:rPr lang="pt-BR" sz="1200" b="0" i="0" u="none" strike="noStrike" baseline="0" dirty="0" smtClean="0">
                <a:solidFill>
                  <a:srgbClr val="000000"/>
                </a:solidFill>
                <a:latin typeface="ArialMT"/>
              </a:rPr>
              <a:t> (1897), Valentim Magalhães percebeu, tarde demais, que a morte de um personagem havia sido atribuída a causas diferentes, em dois momentos da narrativa.</a:t>
            </a:r>
          </a:p>
          <a:p>
            <a:pPr algn="l"/>
            <a:r>
              <a:rPr lang="pt-BR" sz="1200" b="0" i="0" u="none" strike="noStrike" baseline="0" dirty="0" smtClean="0">
                <a:solidFill>
                  <a:srgbClr val="000000"/>
                </a:solidFill>
                <a:latin typeface="ArialMT"/>
              </a:rPr>
              <a:t>Ocorreu-lhe, então, a ideia de eliminar a contradição por meio da errata, que, afinal, acabou tornando mais notório o grosseiro engano: "À página 285, quarta linha, em vez de 'estourar os miolos', leia-se cortar o pescoço“.</a:t>
            </a:r>
          </a:p>
          <a:p>
            <a:pPr algn="l"/>
            <a:r>
              <a:rPr lang="pt-BR" sz="1200" b="0" i="0" u="none" strike="noStrike" baseline="0" dirty="0" smtClean="0">
                <a:solidFill>
                  <a:srgbClr val="000000"/>
                </a:solidFill>
                <a:latin typeface="ArialMT"/>
              </a:rPr>
              <a:t>No mesmo texto, </a:t>
            </a:r>
            <a:r>
              <a:rPr lang="pt-BR" sz="1200" b="0" i="0" u="none" strike="noStrike" baseline="0" dirty="0" err="1" smtClean="0">
                <a:solidFill>
                  <a:srgbClr val="000000"/>
                </a:solidFill>
                <a:latin typeface="ArialMT"/>
              </a:rPr>
              <a:t>Secchin</a:t>
            </a:r>
            <a:r>
              <a:rPr lang="pt-BR" sz="1200" b="0" i="0" u="none" strike="noStrike" baseline="0" dirty="0" smtClean="0">
                <a:solidFill>
                  <a:srgbClr val="000000"/>
                </a:solidFill>
                <a:latin typeface="ArialMT"/>
              </a:rPr>
              <a:t> explica o que é </a:t>
            </a:r>
            <a:r>
              <a:rPr lang="pt-BR" sz="1200" b="0" i="1" u="none" strike="noStrike" baseline="0" dirty="0" smtClean="0">
                <a:solidFill>
                  <a:srgbClr val="000000"/>
                </a:solidFill>
                <a:latin typeface="Arial-ItalicMT"/>
              </a:rPr>
              <a:t>errata:</a:t>
            </a:r>
            <a:r>
              <a:rPr lang="pt-BR" sz="1200" b="0" i="0" u="none" strike="noStrike" baseline="0" dirty="0" smtClean="0">
                <a:solidFill>
                  <a:srgbClr val="000000"/>
                </a:solidFill>
                <a:latin typeface="ArialMT"/>
              </a:rPr>
              <a:t> “errata, repertório dos cochilos corrigidos à última hora: antes de o volume chegar à mão do leitor, mas já depois de haver sido impresso.)</a:t>
            </a:r>
          </a:p>
          <a:p>
            <a:pPr algn="l"/>
            <a:endParaRPr lang="pt-BR" sz="1200" b="1" i="0" u="none" strike="noStrike" baseline="0" dirty="0" smtClean="0">
              <a:solidFill>
                <a:srgbClr val="0000FF"/>
              </a:solidFill>
              <a:latin typeface="Arial-BoldMT"/>
            </a:endParaRPr>
          </a:p>
          <a:p>
            <a:pPr algn="l"/>
            <a:endParaRPr lang="pt-BR" sz="1000" b="0" i="1" u="none" strike="noStrike" baseline="0" dirty="0" smtClean="0">
              <a:solidFill>
                <a:srgbClr val="000000"/>
              </a:solidFill>
              <a:latin typeface="BradleyHandITCTT-Bold"/>
            </a:endParaRPr>
          </a:p>
          <a:p>
            <a:endParaRPr lang="pt-BR" sz="1200" b="0" noProof="0" dirty="0" smtClean="0">
              <a:solidFill>
                <a:srgbClr val="FF0000"/>
              </a:solidFill>
              <a:latin typeface="Arial"/>
              <a:cs typeface="Arial"/>
            </a:endParaRPr>
          </a:p>
        </p:txBody>
      </p:sp>
      <p:sp>
        <p:nvSpPr>
          <p:cNvPr id="4" name="Slide Number Placeholder 3"/>
          <p:cNvSpPr>
            <a:spLocks noGrp="1"/>
          </p:cNvSpPr>
          <p:nvPr>
            <p:ph type="sldNum" sz="quarter" idx="10"/>
          </p:nvPr>
        </p:nvSpPr>
        <p:spPr/>
        <p:txBody>
          <a:bodyPr/>
          <a:lstStyle/>
          <a:p>
            <a:fld id="{2F22D11A-6C81-CA4D-86FF-0C8164F4AC95}" type="slidenum">
              <a:rPr lang="en-US" smtClean="0"/>
              <a:pPr/>
              <a:t>18</a:t>
            </a:fld>
            <a:endParaRPr lang="en-US"/>
          </a:p>
        </p:txBody>
      </p:sp>
    </p:spTree>
    <p:extLst>
      <p:ext uri="{BB962C8B-B14F-4D97-AF65-F5344CB8AC3E}">
        <p14:creationId xmlns:p14="http://schemas.microsoft.com/office/powerpoint/2010/main" xmlns="" val="252011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2F22D11A-6C81-CA4D-86FF-0C8164F4AC95}"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xmlns="" val="2076520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None/>
              <a:tabLst/>
              <a:defRPr/>
            </a:pPr>
            <a:r>
              <a:rPr lang="pt-BR" sz="1200" b="1" i="0" u="none" strike="noStrike" kern="1200" baseline="0" dirty="0" smtClean="0">
                <a:solidFill>
                  <a:schemeClr val="tx1"/>
                </a:solidFill>
                <a:latin typeface="+mn-lt"/>
                <a:ea typeface="+mn-ea"/>
                <a:cs typeface="+mn-cs"/>
              </a:rPr>
              <a:t>MOSTRE PARA OS PROFESSORES OS DOIS SLIDES E FALE:</a:t>
            </a:r>
          </a:p>
          <a:p>
            <a:pPr marL="228600" marR="0" indent="-228600" algn="l" defTabSz="914400" rtl="0" eaLnBrk="1" fontAlgn="auto" latinLnBrk="0" hangingPunct="1">
              <a:lnSpc>
                <a:spcPct val="100000"/>
              </a:lnSpc>
              <a:spcBef>
                <a:spcPts val="0"/>
              </a:spcBef>
              <a:spcAft>
                <a:spcPts val="0"/>
              </a:spcAft>
              <a:buClrTx/>
              <a:buSzTx/>
              <a:buFontTx/>
              <a:buNone/>
              <a:tabLst/>
              <a:defRPr/>
            </a:pPr>
            <a:r>
              <a:rPr lang="pt-BR" sz="1200" b="0" i="0" u="none" strike="noStrike" kern="1200" baseline="0" dirty="0" smtClean="0">
                <a:solidFill>
                  <a:schemeClr val="tx1"/>
                </a:solidFill>
                <a:latin typeface="+mn-lt"/>
                <a:ea typeface="+mn-ea"/>
                <a:cs typeface="+mn-cs"/>
              </a:rPr>
              <a:t> </a:t>
            </a:r>
            <a:r>
              <a:rPr lang="pt-BR" dirty="0" smtClean="0">
                <a:ea typeface="ＭＳ Ｐゴシック" pitchFamily="34" charset="-128"/>
              </a:rPr>
              <a:t>→ </a:t>
            </a:r>
            <a:r>
              <a:rPr lang="pt-BR" sz="1200" b="0" i="0" u="none" strike="noStrike" kern="1200" baseline="0" dirty="0" smtClean="0">
                <a:solidFill>
                  <a:schemeClr val="tx1"/>
                </a:solidFill>
                <a:latin typeface="+mn-lt"/>
                <a:ea typeface="+mn-ea"/>
                <a:cs typeface="+mn-cs"/>
              </a:rPr>
              <a:t>Observem cada uma das imagens para discutirmos </a:t>
            </a:r>
            <a:r>
              <a:rPr lang="pt-BR" sz="1200" dirty="0" smtClean="0"/>
              <a:t>o uso das novas tecnologias no</a:t>
            </a:r>
            <a:r>
              <a:rPr lang="pt-BR" sz="1200" baseline="0" dirty="0" smtClean="0"/>
              <a:t> universo escolar.</a:t>
            </a:r>
            <a:endParaRPr lang="pt-BR" sz="1200" b="0" i="0" u="none" strike="noStrike" kern="1200" baseline="0" dirty="0" smtClean="0">
              <a:solidFill>
                <a:schemeClr val="tx1"/>
              </a:solidFill>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None/>
              <a:tabLst/>
              <a:defRPr/>
            </a:pPr>
            <a:endParaRPr lang="pt-BR" sz="1200" b="0" i="0" u="none" strike="noStrike" kern="1200" baseline="0" dirty="0" smtClean="0">
              <a:solidFill>
                <a:schemeClr val="tx1"/>
              </a:solidFill>
              <a:latin typeface="+mn-lt"/>
              <a:ea typeface="+mn-ea"/>
              <a:cs typeface="+mn-cs"/>
            </a:endParaRPr>
          </a:p>
          <a:p>
            <a:r>
              <a:rPr lang="pt-BR" sz="1200" b="1" i="0" u="none" strike="noStrike" kern="1200" baseline="0" dirty="0" smtClean="0">
                <a:solidFill>
                  <a:schemeClr val="tx1"/>
                </a:solidFill>
                <a:latin typeface="+mn-lt"/>
                <a:ea typeface="+mn-ea"/>
                <a:cs typeface="+mn-cs"/>
              </a:rPr>
              <a:t>INCENTIVE O RELATO DE EXPERIÊNCIAS VIVIDAS EM SITUAÇÕES SEMELHANTES (OU DIAMETRALMENTE OPOSTAS) ÀS REPRESENTADAS NAS FIGURAS. </a:t>
            </a:r>
          </a:p>
          <a:p>
            <a:r>
              <a:rPr lang="pt-BR" sz="1200" b="0" i="0" u="none" strike="noStrike" kern="1200" baseline="0" dirty="0" smtClean="0">
                <a:solidFill>
                  <a:schemeClr val="tx1"/>
                </a:solidFill>
                <a:latin typeface="+mn-lt"/>
                <a:ea typeface="+mn-ea"/>
                <a:cs typeface="+mn-cs"/>
              </a:rPr>
              <a:t>(</a:t>
            </a:r>
            <a:r>
              <a:rPr lang="pt-BR" sz="1200" b="0" i="1" u="none" strike="noStrike" kern="1200" baseline="0" dirty="0" smtClean="0">
                <a:solidFill>
                  <a:schemeClr val="tx1"/>
                </a:solidFill>
                <a:latin typeface="+mn-lt"/>
                <a:ea typeface="+mn-ea"/>
                <a:cs typeface="+mn-cs"/>
              </a:rPr>
              <a:t>Algumas sugestões, recolhidas em eventos desenvolvidos a partir do material aqui disponibilizado</a:t>
            </a:r>
            <a:r>
              <a:rPr lang="pt-BR" sz="1200" b="0" i="0" u="none" strike="noStrike" kern="1200" baseline="0" dirty="0" smtClean="0">
                <a:solidFill>
                  <a:schemeClr val="tx1"/>
                </a:solidFill>
                <a:latin typeface="+mn-lt"/>
                <a:ea typeface="+mn-ea"/>
                <a:cs typeface="+mn-cs"/>
              </a:rPr>
              <a:t>: leitura como ato solitário, leitura em biblioteca, em sala de leitura, em livraria, em feira de livros, compartilhamento de leitura, incontinência verbal da professora, compartilhamento de entusiasmo pela leitura, dificuldade para entender o que lê.)</a:t>
            </a:r>
          </a:p>
          <a:p>
            <a:endParaRPr lang="pt-BR" sz="1200" b="0" i="0" u="none" strike="noStrike" kern="1200" baseline="0" dirty="0" smtClean="0">
              <a:solidFill>
                <a:schemeClr val="tx1"/>
              </a:solidFill>
              <a:latin typeface="+mn-lt"/>
              <a:ea typeface="+mn-ea"/>
              <a:cs typeface="+mn-cs"/>
            </a:endParaRPr>
          </a:p>
          <a:p>
            <a:endParaRPr lang="pt-BR" sz="1200" b="0" i="0" u="none" strike="noStrike" kern="1200" baseline="0" dirty="0" smtClean="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200" b="1" i="0" u="none" strike="noStrike" kern="1200" cap="none" spc="0" normalizeH="0" baseline="0" noProof="0" dirty="0" smtClean="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10"/>
          </p:nvPr>
        </p:nvSpPr>
        <p:spPr/>
        <p:txBody>
          <a:bodyPr/>
          <a:lstStyle/>
          <a:p>
            <a:fld id="{2F22D11A-6C81-CA4D-86FF-0C8164F4AC95}" type="slidenum">
              <a:rPr lang="en-US" smtClean="0"/>
              <a:pPr/>
              <a:t>2</a:t>
            </a:fld>
            <a:endParaRPr lang="en-US"/>
          </a:p>
        </p:txBody>
      </p:sp>
    </p:spTree>
    <p:extLst>
      <p:ext uri="{BB962C8B-B14F-4D97-AF65-F5344CB8AC3E}">
        <p14:creationId xmlns:p14="http://schemas.microsoft.com/office/powerpoint/2010/main" xmlns="" val="3963516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1" i="0" u="none" strike="noStrike" kern="1200" baseline="0" dirty="0" smtClean="0">
                <a:solidFill>
                  <a:schemeClr val="tx1"/>
                </a:solidFill>
                <a:latin typeface="+mn-lt"/>
                <a:ea typeface="+mn-ea"/>
                <a:cs typeface="+mn-cs"/>
              </a:rPr>
              <a:t>SUGIRA – E REFORCE – A PLURALIDADE DE SITUAÇÕES DE LEITURA E FALE:</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1200" baseline="0" dirty="0" smtClean="0">
                <a:solidFill>
                  <a:schemeClr val="tx1"/>
                </a:solidFill>
                <a:latin typeface="+mn-lt"/>
                <a:ea typeface="+mn-ea"/>
                <a:cs typeface="+mn-cs"/>
              </a:rPr>
              <a:t> </a:t>
            </a:r>
            <a:r>
              <a:rPr lang="pt-BR" dirty="0" smtClean="0">
                <a:ea typeface="ＭＳ Ｐゴシック" pitchFamily="34" charset="-128"/>
              </a:rPr>
              <a:t>→ </a:t>
            </a:r>
            <a:r>
              <a:rPr lang="pt-BR" sz="1200" b="0" i="0" u="none" strike="noStrike" kern="1200" baseline="0" dirty="0" smtClean="0">
                <a:solidFill>
                  <a:schemeClr val="tx1"/>
                </a:solidFill>
                <a:latin typeface="+mn-lt"/>
                <a:ea typeface="+mn-ea"/>
                <a:cs typeface="+mn-cs"/>
              </a:rPr>
              <a:t>Como vimos, cada figura dos </a:t>
            </a:r>
            <a:r>
              <a:rPr lang="pt-BR" sz="1200" b="0" i="1" u="none" strike="noStrike" kern="1200" baseline="0" dirty="0" smtClean="0">
                <a:solidFill>
                  <a:schemeClr val="tx1"/>
                </a:solidFill>
                <a:latin typeface="+mn-lt"/>
                <a:ea typeface="+mn-ea"/>
                <a:cs typeface="+mn-cs"/>
              </a:rPr>
              <a:t>slides</a:t>
            </a:r>
            <a:r>
              <a:rPr lang="pt-BR" sz="1200" b="0" i="0" u="none" strike="noStrike" kern="1200" baseline="0" dirty="0" smtClean="0">
                <a:solidFill>
                  <a:schemeClr val="tx1"/>
                </a:solidFill>
                <a:latin typeface="+mn-lt"/>
                <a:ea typeface="+mn-ea"/>
                <a:cs typeface="+mn-cs"/>
              </a:rPr>
              <a:t> sugere uma imagem/representação de livros e de leitura.</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1" i="0" u="none" strike="noStrike" kern="1200" baseline="0" dirty="0" smtClean="0">
                <a:solidFill>
                  <a:schemeClr val="tx1"/>
                </a:solidFill>
                <a:latin typeface="+mn-lt"/>
                <a:ea typeface="+mn-ea"/>
                <a:cs typeface="+mn-cs"/>
              </a:rPr>
              <a:t>LEIA O PRIMEIRO TEXTO DO </a:t>
            </a:r>
            <a:r>
              <a:rPr lang="pt-BR" sz="1200" b="1" i="1" u="none" strike="noStrike" kern="1200" baseline="0" dirty="0" smtClean="0">
                <a:solidFill>
                  <a:schemeClr val="tx1"/>
                </a:solidFill>
                <a:latin typeface="+mn-lt"/>
                <a:ea typeface="+mn-ea"/>
                <a:cs typeface="+mn-cs"/>
              </a:rPr>
              <a:t>SLIDE</a:t>
            </a:r>
            <a:r>
              <a:rPr lang="pt-BR" sz="1200" b="1" i="0" u="none" strike="noStrike"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1200" baseline="0" dirty="0" smtClean="0">
                <a:solidFill>
                  <a:schemeClr val="tx1"/>
                </a:solidFill>
                <a:latin typeface="+mn-lt"/>
                <a:ea typeface="+mn-ea"/>
                <a:cs typeface="+mn-cs"/>
              </a:rPr>
              <a:t> </a:t>
            </a:r>
            <a:r>
              <a:rPr lang="pt-BR" dirty="0" smtClean="0">
                <a:ea typeface="ＭＳ Ｐゴシック" pitchFamily="34" charset="-128"/>
              </a:rPr>
              <a:t>→ </a:t>
            </a:r>
            <a:r>
              <a:rPr lang="pt-BR" sz="1200" b="0" i="0" u="none" strike="noStrike" kern="1200" baseline="0" dirty="0" smtClean="0">
                <a:solidFill>
                  <a:schemeClr val="tx1"/>
                </a:solidFill>
                <a:latin typeface="+mn-lt"/>
                <a:ea typeface="+mn-ea"/>
                <a:cs typeface="+mn-cs"/>
              </a:rPr>
              <a:t>É para a vivência mais significativa de situações de leitura que o </a:t>
            </a:r>
            <a:r>
              <a:rPr lang="pt-BR" sz="1200" b="0" i="1" u="none" strike="noStrike" kern="1200" baseline="0" dirty="0" smtClean="0">
                <a:solidFill>
                  <a:schemeClr val="tx1"/>
                </a:solidFill>
                <a:latin typeface="+mn-lt"/>
                <a:ea typeface="+mn-ea"/>
                <a:cs typeface="+mn-cs"/>
              </a:rPr>
              <a:t>letramento literário </a:t>
            </a:r>
            <a:r>
              <a:rPr lang="pt-BR" sz="1200" b="0" i="0" u="none" strike="noStrike" kern="1200" baseline="0" dirty="0" smtClean="0">
                <a:solidFill>
                  <a:schemeClr val="tx1"/>
                </a:solidFill>
                <a:latin typeface="+mn-lt"/>
                <a:ea typeface="+mn-ea"/>
                <a:cs typeface="+mn-cs"/>
              </a:rPr>
              <a:t>– patrocinado pela escola – deve preparar os alunos. </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i="0" u="none" strike="noStrike" kern="1200" baseline="0" dirty="0" smtClean="0">
              <a:solidFill>
                <a:schemeClr val="tx1"/>
              </a:solidFill>
              <a:latin typeface="+mn-lt"/>
              <a:ea typeface="+mn-ea"/>
              <a:cs typeface="+mn-cs"/>
            </a:endParaRPr>
          </a:p>
          <a:p>
            <a:r>
              <a:rPr lang="pt-BR" sz="1200" b="1" i="0" u="none" strike="noStrike" kern="1200" baseline="0" dirty="0" smtClean="0">
                <a:solidFill>
                  <a:schemeClr val="tx1"/>
                </a:solidFill>
                <a:latin typeface="+mn-lt"/>
                <a:ea typeface="+mn-ea"/>
                <a:cs typeface="+mn-cs"/>
              </a:rPr>
              <a:t>LEIA O SEGUNDO TEXTO, COMENTE E DISCUTA:</a:t>
            </a:r>
          </a:p>
          <a:p>
            <a:r>
              <a:rPr lang="pt-BR" dirty="0" smtClean="0">
                <a:ea typeface="ＭＳ Ｐゴシック" pitchFamily="34" charset="-128"/>
              </a:rPr>
              <a:t>→</a:t>
            </a:r>
            <a:r>
              <a:rPr lang="pt-BR" sz="1200" b="0" i="0" u="none" strike="noStrike" kern="1200" baseline="0" dirty="0" smtClean="0">
                <a:solidFill>
                  <a:schemeClr val="tx1"/>
                </a:solidFill>
                <a:latin typeface="+mn-lt"/>
                <a:ea typeface="+mn-ea"/>
                <a:cs typeface="+mn-cs"/>
              </a:rPr>
              <a:t> Ainda que realizada individualmente, de forma solitária, a leitura – até mesmo a literária – é uma atividade que resulta SEMPRE de práticas coletivas, que envolvem diferentes figuras: quem ensina a ler, quem transmite o gosto pela leitura, quem escreve e quem ilustra o livro, quem gostou do livro e recomenda sua leitura, quem </a:t>
            </a:r>
            <a:r>
              <a:rPr lang="pt-BR" sz="1200" b="0" i="1" u="none" strike="noStrike" kern="1200" baseline="0" dirty="0" smtClean="0">
                <a:solidFill>
                  <a:schemeClr val="tx1"/>
                </a:solidFill>
                <a:latin typeface="+mn-lt"/>
                <a:ea typeface="+mn-ea"/>
                <a:cs typeface="+mn-cs"/>
              </a:rPr>
              <a:t>não </a:t>
            </a:r>
            <a:r>
              <a:rPr lang="pt-BR" sz="1200" b="0" i="0" u="none" strike="noStrike" kern="1200" baseline="0" dirty="0" smtClean="0">
                <a:solidFill>
                  <a:schemeClr val="tx1"/>
                </a:solidFill>
                <a:latin typeface="+mn-lt"/>
                <a:ea typeface="+mn-ea"/>
                <a:cs typeface="+mn-cs"/>
              </a:rPr>
              <a:t>gostou do livro e </a:t>
            </a:r>
            <a:r>
              <a:rPr lang="pt-BR" sz="1200" b="0" i="1" u="none" strike="noStrike" kern="1200" baseline="0" dirty="0" err="1" smtClean="0">
                <a:solidFill>
                  <a:schemeClr val="tx1"/>
                </a:solidFill>
                <a:latin typeface="+mn-lt"/>
                <a:ea typeface="+mn-ea"/>
                <a:cs typeface="+mn-cs"/>
              </a:rPr>
              <a:t>des</a:t>
            </a:r>
            <a:r>
              <a:rPr lang="pt-BR" sz="1200" b="0" i="0" u="none" strike="noStrike" kern="1200" baseline="0" dirty="0" err="1" smtClean="0">
                <a:solidFill>
                  <a:schemeClr val="tx1"/>
                </a:solidFill>
                <a:latin typeface="+mn-lt"/>
                <a:ea typeface="+mn-ea"/>
                <a:cs typeface="+mn-cs"/>
              </a:rPr>
              <a:t>recomenda</a:t>
            </a:r>
            <a:r>
              <a:rPr lang="pt-BR" sz="1200" b="0" i="0" u="none" strike="noStrike" kern="1200" baseline="0" dirty="0" smtClean="0">
                <a:solidFill>
                  <a:schemeClr val="tx1"/>
                </a:solidFill>
                <a:latin typeface="+mn-lt"/>
                <a:ea typeface="+mn-ea"/>
                <a:cs typeface="+mn-cs"/>
              </a:rPr>
              <a:t> sua leitura, quem vende o livro, quem organiza bibliotecas, quem desenvolve o aplicativo (no caso de livros digitais), etc. </a:t>
            </a:r>
          </a:p>
          <a:p>
            <a:endParaRPr lang="pt-BR" sz="1200" b="1" i="0" u="none" strike="noStrike" kern="1200" baseline="0" dirty="0" smtClean="0">
              <a:solidFill>
                <a:schemeClr val="tx1"/>
              </a:solidFill>
              <a:latin typeface="+mn-lt"/>
              <a:ea typeface="+mn-ea"/>
              <a:cs typeface="+mn-cs"/>
            </a:endParaRPr>
          </a:p>
          <a:p>
            <a:r>
              <a:rPr lang="pt-BR" sz="1200" b="1" i="0" u="none" strike="noStrike" kern="1200" baseline="0" dirty="0" smtClean="0">
                <a:solidFill>
                  <a:schemeClr val="tx1"/>
                </a:solidFill>
                <a:latin typeface="+mn-lt"/>
                <a:ea typeface="+mn-ea"/>
                <a:cs typeface="+mn-cs"/>
              </a:rPr>
              <a:t>SUGESTÃO DE MATERIAL A SER PRODUZIDO PARA DINÂMICA NA SALA DE AULA</a:t>
            </a:r>
          </a:p>
          <a:p>
            <a:r>
              <a:rPr lang="pt-BR" sz="1200" b="0" i="0" u="none" strike="noStrike" kern="1200" baseline="0" dirty="0" smtClean="0">
                <a:solidFill>
                  <a:schemeClr val="tx1"/>
                </a:solidFill>
                <a:latin typeface="+mn-lt"/>
                <a:ea typeface="+mn-ea"/>
                <a:cs typeface="+mn-cs"/>
              </a:rPr>
              <a:t>(Sugira a cada professor que monte uma pasta/arquivo com figuras de leitores, escritores e livros, privilegiando os que acha oportuno usar como motivação para discussão/redação dos alunos.)</a:t>
            </a:r>
          </a:p>
          <a:p>
            <a:endParaRPr lang="pt-BR" sz="1200" b="0" i="0" u="none" strike="noStrike" kern="1200" baseline="0" dirty="0" smtClean="0">
              <a:solidFill>
                <a:schemeClr val="tx1"/>
              </a:solidFill>
              <a:latin typeface="+mn-lt"/>
              <a:ea typeface="+mn-ea"/>
              <a:cs typeface="+mn-cs"/>
            </a:endParaRPr>
          </a:p>
          <a:p>
            <a:endParaRPr lang="pt-BR" sz="1200" b="0" i="0" u="none" strike="noStrike" kern="1200" baseline="0" dirty="0" smtClean="0">
              <a:solidFill>
                <a:schemeClr val="tx1"/>
              </a:solidFill>
              <a:latin typeface="+mn-lt"/>
              <a:ea typeface="+mn-ea"/>
              <a:cs typeface="+mn-cs"/>
            </a:endParaRPr>
          </a:p>
        </p:txBody>
      </p:sp>
      <p:sp>
        <p:nvSpPr>
          <p:cNvPr id="4" name="Espaço Reservado para Número de Slide 3"/>
          <p:cNvSpPr>
            <a:spLocks noGrp="1"/>
          </p:cNvSpPr>
          <p:nvPr>
            <p:ph type="sldNum" sz="quarter" idx="10"/>
          </p:nvPr>
        </p:nvSpPr>
        <p:spPr/>
        <p:txBody>
          <a:bodyPr/>
          <a:lstStyle/>
          <a:p>
            <a:fld id="{2F22D11A-6C81-CA4D-86FF-0C8164F4AC95}" type="slidenum">
              <a:rPr lang="en-US" smtClean="0"/>
              <a:pPr/>
              <a:t>3</a:t>
            </a:fld>
            <a:endParaRPr lang="en-US"/>
          </a:p>
        </p:txBody>
      </p:sp>
    </p:spTree>
    <p:extLst>
      <p:ext uri="{BB962C8B-B14F-4D97-AF65-F5344CB8AC3E}">
        <p14:creationId xmlns:p14="http://schemas.microsoft.com/office/powerpoint/2010/main" xmlns="" val="69064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1987" name="Espaço Reservado para Anotações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92500" lnSpcReduction="20000"/>
          </a:bodyPr>
          <a:lstStyle/>
          <a:p>
            <a:pPr algn="l"/>
            <a:r>
              <a:rPr lang="pt-BR" sz="1200" b="1" i="0" u="none" strike="noStrike" baseline="0" dirty="0" smtClean="0">
                <a:solidFill>
                  <a:srgbClr val="000000"/>
                </a:solidFill>
                <a:latin typeface="ArialMT"/>
              </a:rPr>
              <a:t>PROVOQUE A SEGUINTE DISCUSSÃO: </a:t>
            </a:r>
          </a:p>
          <a:p>
            <a:pPr algn="l"/>
            <a:r>
              <a:rPr lang="pt-BR" dirty="0" smtClean="0">
                <a:ea typeface="ＭＳ Ｐゴシック" pitchFamily="34" charset="-128"/>
              </a:rPr>
              <a:t>→ </a:t>
            </a:r>
            <a:r>
              <a:rPr lang="pt-BR" sz="1200" b="0" i="0" u="none" strike="noStrike" baseline="0" dirty="0" smtClean="0">
                <a:solidFill>
                  <a:srgbClr val="000000"/>
                </a:solidFill>
                <a:latin typeface="ArialMT"/>
              </a:rPr>
              <a:t>Suponham que a imagem do </a:t>
            </a:r>
            <a:r>
              <a:rPr lang="pt-BR" sz="1200" b="0" i="1" u="none" strike="noStrike" baseline="0" dirty="0" smtClean="0">
                <a:solidFill>
                  <a:srgbClr val="000000"/>
                </a:solidFill>
                <a:latin typeface="ArialMT"/>
              </a:rPr>
              <a:t>slide</a:t>
            </a:r>
            <a:r>
              <a:rPr lang="pt-BR" sz="1200" b="0" i="0" u="none" strike="noStrike" baseline="0" dirty="0" smtClean="0">
                <a:solidFill>
                  <a:srgbClr val="000000"/>
                </a:solidFill>
                <a:latin typeface="ArialMT"/>
              </a:rPr>
              <a:t> 4 representa a reação de uma nova professora da escola, depois da reunião de planejamento do trabalho com leitura, no começo do ano. O que a levou a ter essa reação?</a:t>
            </a:r>
          </a:p>
          <a:p>
            <a:pPr algn="l"/>
            <a:endParaRPr lang="pt-BR" sz="1200" b="1" i="0" u="none" strike="noStrike" baseline="0" dirty="0" smtClean="0">
              <a:solidFill>
                <a:srgbClr val="0000FF"/>
              </a:solidFill>
              <a:latin typeface="Arial-BoldMT"/>
            </a:endParaRPr>
          </a:p>
          <a:p>
            <a:pPr algn="l"/>
            <a:r>
              <a:rPr lang="pt-BR" sz="1200" b="1" i="0" u="none" strike="noStrike" baseline="0" dirty="0" smtClean="0">
                <a:solidFill>
                  <a:srgbClr val="0000FF"/>
                </a:solidFill>
                <a:latin typeface="Arial-BoldMT"/>
              </a:rPr>
              <a:t>APÓS AS FALAS DOS PROFESSORES, COMPLEMENTE:</a:t>
            </a:r>
          </a:p>
          <a:p>
            <a:pPr algn="l"/>
            <a:r>
              <a:rPr lang="pt-BR" dirty="0" smtClean="0">
                <a:ea typeface="ＭＳ Ｐゴシック" pitchFamily="34" charset="-128"/>
              </a:rPr>
              <a:t>→ </a:t>
            </a:r>
            <a:r>
              <a:rPr lang="pt-BR" sz="1200" b="0" i="0" u="none" strike="noStrike" baseline="0" dirty="0" smtClean="0">
                <a:solidFill>
                  <a:srgbClr val="000000"/>
                </a:solidFill>
                <a:latin typeface="ArialMT"/>
              </a:rPr>
              <a:t>O conceito de letramento nasce e passa a circular por volta das décadas de 1980 e 1990, a partir da pluralidade e complexidade de linguagens em circulação na sociedade contemporânea.</a:t>
            </a:r>
          </a:p>
          <a:p>
            <a:pPr algn="l"/>
            <a:r>
              <a:rPr lang="pt-BR" sz="1200" b="0" i="0" u="none" strike="noStrike" baseline="0" dirty="0" smtClean="0">
                <a:solidFill>
                  <a:srgbClr val="000000"/>
                </a:solidFill>
                <a:latin typeface="ArialMT"/>
              </a:rPr>
              <a:t>Nascido na área de Letras e de Educação, rapidamente foi aplicado e espalhou-se por outras áreas. Fala-se, hoje, em </a:t>
            </a:r>
            <a:r>
              <a:rPr lang="pt-BR" sz="1200" b="0" i="1" u="none" strike="noStrike" baseline="0" dirty="0" smtClean="0">
                <a:solidFill>
                  <a:srgbClr val="000000"/>
                </a:solidFill>
                <a:latin typeface="Arial-ItalicMT"/>
              </a:rPr>
              <a:t>letramento digital</a:t>
            </a:r>
            <a:r>
              <a:rPr lang="pt-BR" sz="1200" b="0" i="0" u="none" strike="noStrike" baseline="0" dirty="0" smtClean="0">
                <a:solidFill>
                  <a:srgbClr val="000000"/>
                </a:solidFill>
                <a:latin typeface="ArialMT"/>
              </a:rPr>
              <a:t>, </a:t>
            </a:r>
            <a:r>
              <a:rPr lang="pt-BR" sz="1200" b="0" i="1" u="none" strike="noStrike" baseline="0" dirty="0" smtClean="0">
                <a:solidFill>
                  <a:srgbClr val="000000"/>
                </a:solidFill>
                <a:latin typeface="Arial-ItalicMT"/>
              </a:rPr>
              <a:t>letramento matemático, letramento literário.</a:t>
            </a:r>
          </a:p>
          <a:p>
            <a:pPr algn="l"/>
            <a:endParaRPr lang="pt-BR" sz="1200" b="1" i="1" u="none" strike="noStrike" baseline="0" dirty="0" smtClean="0">
              <a:solidFill>
                <a:srgbClr val="000000"/>
              </a:solidFill>
              <a:latin typeface="Arial-BoldItalicMT"/>
            </a:endParaRPr>
          </a:p>
          <a:p>
            <a:pPr algn="l"/>
            <a:r>
              <a:rPr lang="pt-BR" dirty="0" smtClean="0">
                <a:ea typeface="ＭＳ Ｐゴシック" pitchFamily="34" charset="-128"/>
              </a:rPr>
              <a:t>→ </a:t>
            </a:r>
            <a:r>
              <a:rPr lang="pt-BR" sz="1200" b="1" i="0" u="none" strike="noStrike" baseline="0" dirty="0" smtClean="0">
                <a:solidFill>
                  <a:srgbClr val="000000"/>
                </a:solidFill>
                <a:latin typeface="Arial-BoldItalicMT"/>
              </a:rPr>
              <a:t>Letramento literário </a:t>
            </a:r>
            <a:r>
              <a:rPr lang="pt-BR" sz="1200" b="0" i="0" u="none" strike="noStrike" baseline="0" dirty="0" smtClean="0">
                <a:solidFill>
                  <a:srgbClr val="000000"/>
                </a:solidFill>
                <a:latin typeface="ArialMT"/>
              </a:rPr>
              <a:t>representa o domínio e o exercício pleno de técnicas, habilidades, conhecimentos e valores necessários para a interação significativa e prazerosa com textos – por hipótese literária.</a:t>
            </a:r>
          </a:p>
          <a:p>
            <a:pPr algn="l"/>
            <a:r>
              <a:rPr lang="pt-BR" sz="1200" b="0" i="0" u="none" strike="noStrike" baseline="0" dirty="0" smtClean="0">
                <a:solidFill>
                  <a:srgbClr val="000000"/>
                </a:solidFill>
                <a:latin typeface="ArialMT"/>
              </a:rPr>
              <a:t>Acredita-se hoje que, em grande parte, </a:t>
            </a:r>
            <a:r>
              <a:rPr lang="pt-BR" sz="1200" b="0" i="1" u="none" strike="noStrike" baseline="0" dirty="0" smtClean="0">
                <a:solidFill>
                  <a:srgbClr val="000000"/>
                </a:solidFill>
                <a:latin typeface="Arial-ItalicMT"/>
              </a:rPr>
              <a:t>o letramento literário </a:t>
            </a:r>
            <a:r>
              <a:rPr lang="pt-BR" sz="1200" b="0" i="0" u="none" strike="noStrike" baseline="0" dirty="0" smtClean="0">
                <a:solidFill>
                  <a:srgbClr val="000000"/>
                </a:solidFill>
                <a:latin typeface="Arial-ItalicMT"/>
              </a:rPr>
              <a:t>s</a:t>
            </a:r>
            <a:r>
              <a:rPr lang="pt-BR" sz="1200" b="0" i="0" u="none" strike="noStrike" baseline="0" dirty="0" smtClean="0">
                <a:solidFill>
                  <a:srgbClr val="000000"/>
                </a:solidFill>
                <a:latin typeface="ArialMT"/>
              </a:rPr>
              <a:t>e desenvolve e se aperfeiçoa na escola, por meio de atividades que favoreçam a leitura literária, de modo a formar alunos que gostem</a:t>
            </a:r>
            <a:r>
              <a:rPr lang="pt-BR" sz="1000" b="0" i="0" u="none" strike="noStrike" baseline="0" dirty="0" smtClean="0">
                <a:solidFill>
                  <a:srgbClr val="000000"/>
                </a:solidFill>
                <a:latin typeface="Arial-BoldMT"/>
              </a:rPr>
              <a:t> </a:t>
            </a:r>
            <a:r>
              <a:rPr lang="pt-BR" sz="1200" b="0" i="0" u="none" strike="noStrike" kern="1200" baseline="0" dirty="0" smtClean="0">
                <a:solidFill>
                  <a:schemeClr val="tx1"/>
                </a:solidFill>
                <a:latin typeface="+mn-lt"/>
                <a:ea typeface="+mn-ea"/>
                <a:cs typeface="+mn-cs"/>
              </a:rPr>
              <a:t>de ler literatura e saibam interagir de forma crítica e criativa com diferentes produtos culturais, que circulam em diferentes linguagens e diferentes suportes, sobretudo os produtos da cultura letrada.</a:t>
            </a:r>
          </a:p>
          <a:p>
            <a:r>
              <a:rPr lang="pt-BR" sz="1200" b="0" i="0" u="none" strike="noStrike" kern="1200" baseline="0" dirty="0" smtClean="0">
                <a:solidFill>
                  <a:schemeClr val="tx1"/>
                </a:solidFill>
                <a:latin typeface="+mn-lt"/>
                <a:ea typeface="+mn-ea"/>
                <a:cs typeface="+mn-cs"/>
              </a:rPr>
              <a:t>A circulação da noção de </a:t>
            </a:r>
            <a:r>
              <a:rPr lang="pt-BR" sz="1200" b="0" i="1" u="none" strike="noStrike" kern="1200" baseline="0" dirty="0" smtClean="0">
                <a:solidFill>
                  <a:schemeClr val="tx1"/>
                </a:solidFill>
                <a:latin typeface="+mn-lt"/>
                <a:ea typeface="+mn-ea"/>
                <a:cs typeface="+mn-cs"/>
              </a:rPr>
              <a:t>letramento </a:t>
            </a:r>
            <a:r>
              <a:rPr lang="pt-BR" sz="1200" b="0" i="0" u="none" strike="noStrike" kern="1200" baseline="0" dirty="0" smtClean="0">
                <a:solidFill>
                  <a:schemeClr val="tx1"/>
                </a:solidFill>
                <a:latin typeface="+mn-lt"/>
                <a:ea typeface="+mn-ea"/>
                <a:cs typeface="+mn-cs"/>
              </a:rPr>
              <a:t>é paralela à expansão de expressões originárias do mundo dos livros (das letras, do impresso, do escrito, etc.) empregadas em relação a áreas/assuntos/temas afastados do mundo livresco. Pode-se ouvir em um salão de cabeleireiro que: – </a:t>
            </a:r>
            <a:r>
              <a:rPr lang="pt-BR" sz="1200" b="0" i="1" u="none" strike="noStrike" kern="1200" baseline="0" dirty="0" smtClean="0">
                <a:solidFill>
                  <a:schemeClr val="tx1"/>
                </a:solidFill>
                <a:latin typeface="+mn-lt"/>
                <a:ea typeface="+mn-ea"/>
                <a:cs typeface="+mn-cs"/>
              </a:rPr>
              <a:t>Fazer luzes vai repaginar sua aparência</a:t>
            </a:r>
            <a:r>
              <a:rPr lang="pt-BR" sz="1200" b="0" i="0" u="none" strike="noStrike" kern="1200" baseline="0" dirty="0" smtClean="0">
                <a:solidFill>
                  <a:schemeClr val="tx1"/>
                </a:solidFill>
                <a:latin typeface="+mn-lt"/>
                <a:ea typeface="+mn-ea"/>
                <a:cs typeface="+mn-cs"/>
              </a:rPr>
              <a:t>. Pode-se ouvir em uma lanchonete: – </a:t>
            </a:r>
            <a:r>
              <a:rPr lang="pt-BR" sz="1200" b="0" i="1" u="none" strike="noStrike" kern="1200" baseline="0" dirty="0" smtClean="0">
                <a:solidFill>
                  <a:schemeClr val="tx1"/>
                </a:solidFill>
                <a:latin typeface="+mn-lt"/>
                <a:ea typeface="+mn-ea"/>
                <a:cs typeface="+mn-cs"/>
              </a:rPr>
              <a:t>Este molho é uma releitura do velho vinagrete! </a:t>
            </a:r>
            <a:r>
              <a:rPr lang="pt-BR" sz="1200" b="0" i="0" u="none" strike="noStrike" kern="1200" baseline="0" dirty="0" smtClean="0">
                <a:solidFill>
                  <a:schemeClr val="tx1"/>
                </a:solidFill>
                <a:latin typeface="+mn-lt"/>
                <a:ea typeface="+mn-ea"/>
                <a:cs typeface="+mn-cs"/>
              </a:rPr>
              <a:t>Pode-se ouvir em uma sala de professores</a:t>
            </a:r>
            <a:r>
              <a:rPr lang="pt-BR" sz="1200" b="0" i="1" u="none" strike="noStrike" kern="1200" baseline="0" dirty="0" smtClean="0">
                <a:solidFill>
                  <a:schemeClr val="tx1"/>
                </a:solidFill>
                <a:latin typeface="+mn-lt"/>
                <a:ea typeface="+mn-ea"/>
                <a:cs typeface="+mn-cs"/>
              </a:rPr>
              <a:t>: </a:t>
            </a:r>
            <a:r>
              <a:rPr lang="pt-BR" sz="1200" b="0" i="0" u="none" strike="noStrike" kern="1200" baseline="0" dirty="0" smtClean="0">
                <a:solidFill>
                  <a:schemeClr val="tx1"/>
                </a:solidFill>
                <a:latin typeface="+mn-lt"/>
                <a:ea typeface="+mn-ea"/>
                <a:cs typeface="+mn-cs"/>
              </a:rPr>
              <a:t>– </a:t>
            </a:r>
            <a:r>
              <a:rPr lang="pt-BR" sz="1200" b="0" i="1" u="none" strike="noStrike" kern="1200" baseline="0" dirty="0" smtClean="0">
                <a:solidFill>
                  <a:schemeClr val="tx1"/>
                </a:solidFill>
                <a:latin typeface="+mn-lt"/>
                <a:ea typeface="+mn-ea"/>
                <a:cs typeface="+mn-cs"/>
              </a:rPr>
              <a:t>Qual é sua leitura da confusão que o 3º B armou quando a professora Elaine saiu da classe</a:t>
            </a:r>
            <a:r>
              <a:rPr lang="pt-BR" sz="1200" b="0" i="0" u="none" strike="noStrike" kern="1200" baseline="0" dirty="0" smtClean="0">
                <a:solidFill>
                  <a:schemeClr val="tx1"/>
                </a:solidFill>
                <a:latin typeface="+mn-lt"/>
                <a:ea typeface="+mn-ea"/>
                <a:cs typeface="+mn-cs"/>
              </a:rPr>
              <a:t>?</a:t>
            </a:r>
          </a:p>
          <a:p>
            <a:endParaRPr lang="pt-BR" sz="1200" b="0" i="0" u="none" strike="noStrike" kern="1200" baseline="0" dirty="0" smtClean="0">
              <a:solidFill>
                <a:schemeClr val="tx1"/>
              </a:solidFill>
              <a:latin typeface="+mn-lt"/>
              <a:ea typeface="+mn-ea"/>
              <a:cs typeface="+mn-cs"/>
            </a:endParaRPr>
          </a:p>
          <a:p>
            <a:r>
              <a:rPr lang="pt-BR" sz="1200" b="1" i="0" u="none" strike="noStrike" kern="1200" baseline="0" dirty="0" smtClean="0">
                <a:solidFill>
                  <a:schemeClr val="tx1"/>
                </a:solidFill>
                <a:latin typeface="+mn-lt"/>
                <a:ea typeface="+mn-ea"/>
                <a:cs typeface="+mn-cs"/>
              </a:rPr>
              <a:t>SUGESTÃO PARA APROFUNDAMENTO DO ASSUNTO:</a:t>
            </a:r>
          </a:p>
          <a:p>
            <a:r>
              <a:rPr lang="pt-BR" sz="1200" b="0" i="0" u="none" strike="noStrike" kern="1200" baseline="0" dirty="0" smtClean="0">
                <a:solidFill>
                  <a:schemeClr val="tx1"/>
                </a:solidFill>
                <a:latin typeface="+mn-lt"/>
                <a:ea typeface="+mn-ea"/>
                <a:cs typeface="+mn-cs"/>
              </a:rPr>
              <a:t>(Sugira aos professores que encontrem, em diferentes mídias, textos que empreguem as expressões “ler”, “leitura” e “repaginar” relativamente a objetos não verbais.)</a:t>
            </a:r>
          </a:p>
          <a:p>
            <a:endParaRPr lang="pt-BR" sz="1200" b="1" i="0" u="none" strike="noStrike" kern="1200" baseline="0" dirty="0" smtClean="0">
              <a:solidFill>
                <a:schemeClr val="tx1"/>
              </a:solidFill>
              <a:latin typeface="+mn-lt"/>
              <a:ea typeface="+mn-ea"/>
              <a:cs typeface="+mn-cs"/>
            </a:endParaRPr>
          </a:p>
          <a:p>
            <a:pPr eaLnBrk="1" hangingPunct="1">
              <a:spcBef>
                <a:spcPct val="0"/>
              </a:spcBef>
            </a:pPr>
            <a:endParaRPr lang="pt-BR" altLang="pt-BR" dirty="0" smtClean="0"/>
          </a:p>
        </p:txBody>
      </p:sp>
      <p:sp>
        <p:nvSpPr>
          <p:cNvPr id="41988" name="Espaço Reservado para Número de Slide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200">
                <a:solidFill>
                  <a:srgbClr val="000000"/>
                </a:solidFill>
                <a:latin typeface="Gill Sans" pitchFamily="-110" charset="0"/>
                <a:ea typeface="ヒラギノ角ゴ ProN W3" pitchFamily="-110" charset="-128"/>
                <a:sym typeface="Gill Sans" pitchFamily="-110" charset="0"/>
              </a:defRPr>
            </a:lvl1pPr>
            <a:lvl2pPr marL="742950" indent="-285750" eaLnBrk="0" hangingPunct="0">
              <a:defRPr sz="1200">
                <a:solidFill>
                  <a:srgbClr val="000000"/>
                </a:solidFill>
                <a:latin typeface="Gill Sans" pitchFamily="-110" charset="0"/>
                <a:ea typeface="ヒラギノ角ゴ ProN W3" pitchFamily="-110" charset="-128"/>
                <a:sym typeface="Gill Sans" pitchFamily="-110" charset="0"/>
              </a:defRPr>
            </a:lvl2pPr>
            <a:lvl3pPr marL="1143000" indent="-228600" eaLnBrk="0" hangingPunct="0">
              <a:defRPr sz="1200">
                <a:solidFill>
                  <a:srgbClr val="000000"/>
                </a:solidFill>
                <a:latin typeface="Gill Sans" pitchFamily="-110" charset="0"/>
                <a:ea typeface="ヒラギノ角ゴ ProN W3" pitchFamily="-110" charset="-128"/>
                <a:sym typeface="Gill Sans" pitchFamily="-110" charset="0"/>
              </a:defRPr>
            </a:lvl3pPr>
            <a:lvl4pPr marL="1600200" indent="-228600" eaLnBrk="0" hangingPunct="0">
              <a:defRPr sz="1200">
                <a:solidFill>
                  <a:srgbClr val="000000"/>
                </a:solidFill>
                <a:latin typeface="Gill Sans" pitchFamily="-110" charset="0"/>
                <a:ea typeface="ヒラギノ角ゴ ProN W3" pitchFamily="-110" charset="-128"/>
                <a:sym typeface="Gill Sans" pitchFamily="-110" charset="0"/>
              </a:defRPr>
            </a:lvl4pPr>
            <a:lvl5pPr marL="2057400" indent="-228600" eaLnBrk="0" hangingPunct="0">
              <a:defRPr sz="1200">
                <a:solidFill>
                  <a:srgbClr val="000000"/>
                </a:solidFill>
                <a:latin typeface="Gill Sans" pitchFamily="-110" charset="0"/>
                <a:ea typeface="ヒラギノ角ゴ ProN W3" pitchFamily="-110" charset="-128"/>
                <a:sym typeface="Gill Sans" pitchFamily="-110" charset="0"/>
              </a:defRPr>
            </a:lvl5pPr>
            <a:lvl6pPr marL="2514600" indent="-228600" eaLnBrk="0" fontAlgn="base" hangingPunct="0">
              <a:spcBef>
                <a:spcPct val="0"/>
              </a:spcBef>
              <a:spcAft>
                <a:spcPct val="0"/>
              </a:spcAft>
              <a:defRPr sz="1200">
                <a:solidFill>
                  <a:srgbClr val="000000"/>
                </a:solidFill>
                <a:latin typeface="Gill Sans" pitchFamily="-110" charset="0"/>
                <a:ea typeface="ヒラギノ角ゴ ProN W3" pitchFamily="-110" charset="-128"/>
                <a:sym typeface="Gill Sans" pitchFamily="-110" charset="0"/>
              </a:defRPr>
            </a:lvl6pPr>
            <a:lvl7pPr marL="2971800" indent="-228600" eaLnBrk="0" fontAlgn="base" hangingPunct="0">
              <a:spcBef>
                <a:spcPct val="0"/>
              </a:spcBef>
              <a:spcAft>
                <a:spcPct val="0"/>
              </a:spcAft>
              <a:defRPr sz="1200">
                <a:solidFill>
                  <a:srgbClr val="000000"/>
                </a:solidFill>
                <a:latin typeface="Gill Sans" pitchFamily="-110" charset="0"/>
                <a:ea typeface="ヒラギノ角ゴ ProN W3" pitchFamily="-110" charset="-128"/>
                <a:sym typeface="Gill Sans" pitchFamily="-110" charset="0"/>
              </a:defRPr>
            </a:lvl7pPr>
            <a:lvl8pPr marL="3429000" indent="-228600" eaLnBrk="0" fontAlgn="base" hangingPunct="0">
              <a:spcBef>
                <a:spcPct val="0"/>
              </a:spcBef>
              <a:spcAft>
                <a:spcPct val="0"/>
              </a:spcAft>
              <a:defRPr sz="1200">
                <a:solidFill>
                  <a:srgbClr val="000000"/>
                </a:solidFill>
                <a:latin typeface="Gill Sans" pitchFamily="-110" charset="0"/>
                <a:ea typeface="ヒラギノ角ゴ ProN W3" pitchFamily="-110" charset="-128"/>
                <a:sym typeface="Gill Sans" pitchFamily="-110" charset="0"/>
              </a:defRPr>
            </a:lvl8pPr>
            <a:lvl9pPr marL="3886200" indent="-228600" eaLnBrk="0" fontAlgn="base" hangingPunct="0">
              <a:spcBef>
                <a:spcPct val="0"/>
              </a:spcBef>
              <a:spcAft>
                <a:spcPct val="0"/>
              </a:spcAft>
              <a:defRPr sz="1200">
                <a:solidFill>
                  <a:srgbClr val="000000"/>
                </a:solidFill>
                <a:latin typeface="Gill Sans" pitchFamily="-110" charset="0"/>
                <a:ea typeface="ヒラギノ角ゴ ProN W3" pitchFamily="-110" charset="-128"/>
                <a:sym typeface="Gill Sans" pitchFamily="-110" charset="0"/>
              </a:defRPr>
            </a:lvl9pPr>
          </a:lstStyle>
          <a:p>
            <a:pPr eaLnBrk="1" hangingPunct="1"/>
            <a:fld id="{7B8F3450-6265-4CD4-9F4D-C3C626A8C66B}" type="slidenum">
              <a:rPr lang="pt-BR" altLang="pt-BR"/>
              <a:pPr eaLnBrk="1" hangingPunct="1"/>
              <a:t>4</a:t>
            </a:fld>
            <a:endParaRPr lang="pt-BR" altLang="pt-BR"/>
          </a:p>
        </p:txBody>
      </p:sp>
    </p:spTree>
    <p:extLst>
      <p:ext uri="{BB962C8B-B14F-4D97-AF65-F5344CB8AC3E}">
        <p14:creationId xmlns:p14="http://schemas.microsoft.com/office/powerpoint/2010/main" xmlns="" val="294495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pt-BR" sz="1200" b="1" i="0" u="none" strike="noStrike" kern="1200" baseline="0" dirty="0" smtClean="0">
                <a:solidFill>
                  <a:schemeClr val="tx1"/>
                </a:solidFill>
                <a:latin typeface="+mn-lt"/>
                <a:ea typeface="+mn-ea"/>
                <a:cs typeface="+mn-cs"/>
              </a:rPr>
              <a:t>FALE:</a:t>
            </a:r>
          </a:p>
          <a:p>
            <a:r>
              <a:rPr lang="pt-BR" dirty="0" smtClean="0">
                <a:ea typeface="ＭＳ Ｐゴシック" pitchFamily="34" charset="-128"/>
              </a:rPr>
              <a:t>→ </a:t>
            </a:r>
            <a:r>
              <a:rPr lang="pt-BR" sz="1200" b="0" i="0" u="none" strike="noStrike" kern="1200" baseline="0" dirty="0" smtClean="0">
                <a:solidFill>
                  <a:schemeClr val="tx1"/>
                </a:solidFill>
                <a:latin typeface="+mn-lt"/>
                <a:ea typeface="+mn-ea"/>
                <a:cs typeface="+mn-cs"/>
              </a:rPr>
              <a:t>Esta imagem representa uma cena protagonizada por uma pessoa adulta lendo para crianças. Sugere leitura em voz alta, prazerosa para quem a faz e para quem a ouve (a expressão das personagens sugere isso). A cena pode inspirar atividades na escola. No caso de leitura do professor para a classe, quando os alunos não dispõem de cópias, textos curtos são mais adequados.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(D</a:t>
            </a:r>
            <a:r>
              <a:rPr lang="pt-BR" sz="1200" b="0" i="0" u="none" strike="noStrike" kern="1200" baseline="0" dirty="0" err="1" smtClean="0">
                <a:solidFill>
                  <a:schemeClr val="tx1"/>
                </a:solidFill>
                <a:latin typeface="+mn-lt"/>
                <a:ea typeface="+mn-ea"/>
                <a:cs typeface="+mn-cs"/>
              </a:rPr>
              <a:t>iscuta</a:t>
            </a:r>
            <a:r>
              <a:rPr lang="pt-BR" sz="1200" b="0" i="0" u="none" strike="noStrike" kern="1200" baseline="0" dirty="0" smtClean="0">
                <a:solidFill>
                  <a:schemeClr val="tx1"/>
                </a:solidFill>
                <a:latin typeface="+mn-lt"/>
                <a:ea typeface="+mn-ea"/>
                <a:cs typeface="+mn-cs"/>
              </a:rPr>
              <a:t> possíveis relações entre a figura do </a:t>
            </a:r>
            <a:r>
              <a:rPr lang="pt-BR" sz="1200" b="0" i="1" u="none" strike="noStrike" kern="1200" baseline="0" dirty="0" smtClean="0">
                <a:solidFill>
                  <a:schemeClr val="tx1"/>
                </a:solidFill>
                <a:latin typeface="+mn-lt"/>
                <a:ea typeface="+mn-ea"/>
                <a:cs typeface="+mn-cs"/>
              </a:rPr>
              <a:t>slide</a:t>
            </a:r>
            <a:r>
              <a:rPr lang="pt-BR" sz="1200" b="0" i="0" u="none" strike="noStrike" kern="1200" baseline="0" dirty="0" smtClean="0">
                <a:solidFill>
                  <a:schemeClr val="tx1"/>
                </a:solidFill>
                <a:latin typeface="+mn-lt"/>
                <a:ea typeface="+mn-ea"/>
                <a:cs typeface="+mn-cs"/>
              </a:rPr>
              <a:t> e a noção de </a:t>
            </a:r>
            <a:r>
              <a:rPr lang="pt-BR" sz="1200" b="0" i="1" u="none" strike="noStrike" kern="1200" baseline="0" dirty="0" smtClean="0">
                <a:solidFill>
                  <a:schemeClr val="tx1"/>
                </a:solidFill>
                <a:latin typeface="+mn-lt"/>
                <a:ea typeface="+mn-ea"/>
                <a:cs typeface="+mn-cs"/>
              </a:rPr>
              <a:t>letramento literário.</a:t>
            </a:r>
            <a:r>
              <a:rPr lang="pt-BR" sz="1200" b="0" i="0" u="none" strike="noStrike" kern="1200" baseline="0" dirty="0" smtClean="0">
                <a:solidFill>
                  <a:schemeClr val="tx1"/>
                </a:solidFill>
                <a:latin typeface="+mn-lt"/>
                <a:ea typeface="+mn-ea"/>
                <a:cs typeface="+mn-cs"/>
              </a:rPr>
              <a:t>)</a:t>
            </a:r>
          </a:p>
          <a:p>
            <a:endParaRPr lang="pt-BR" sz="1200" b="0" i="0" u="none" strike="noStrike" kern="1200" baseline="0" dirty="0" smtClean="0">
              <a:solidFill>
                <a:schemeClr val="tx1"/>
              </a:solidFill>
              <a:latin typeface="+mn-lt"/>
              <a:ea typeface="+mn-ea"/>
              <a:cs typeface="+mn-cs"/>
            </a:endParaRPr>
          </a:p>
          <a:p>
            <a:pPr algn="l"/>
            <a:r>
              <a:rPr lang="pt-BR" sz="1200" b="1" i="0" u="none" strike="noStrike" kern="1200" baseline="0" dirty="0" smtClean="0">
                <a:solidFill>
                  <a:schemeClr val="tx1"/>
                </a:solidFill>
                <a:latin typeface="+mn-lt"/>
                <a:ea typeface="+mn-ea"/>
                <a:cs typeface="+mn-cs"/>
              </a:rPr>
              <a:t>LEIA:</a:t>
            </a:r>
          </a:p>
          <a:p>
            <a:r>
              <a:rPr lang="pt-BR" dirty="0" smtClean="0">
                <a:ea typeface="ＭＳ Ｐゴシック" pitchFamily="34" charset="-128"/>
              </a:rPr>
              <a:t>→ </a:t>
            </a:r>
            <a:r>
              <a:rPr lang="pt-BR" sz="1200" b="0" i="0" u="none" strike="noStrike" kern="1200" baseline="0" dirty="0" smtClean="0">
                <a:solidFill>
                  <a:schemeClr val="tx1"/>
                </a:solidFill>
                <a:latin typeface="+mn-lt"/>
                <a:ea typeface="+mn-ea"/>
                <a:cs typeface="+mn-cs"/>
              </a:rPr>
              <a:t>A leitura oral, para prender a atenção dos ouvintes, precisa ser bem feita, isto é, as palavras devem ser pronunciadas corretamente (sem engolir sílabas), o ritmo das frases deve ser cultivado (geralmente a pontuação indica o ritmo de leitura), a entonação deve corresponder ao sentido (ou a UM sentido) do texto. No caso de diálogos, a leitura pode seguir um modelo de dramatização.</a:t>
            </a:r>
          </a:p>
          <a:p>
            <a:endParaRPr lang="pt-BR" sz="1200" b="0" i="0" u="none" strike="noStrike" kern="1200" baseline="0" dirty="0" smtClean="0">
              <a:solidFill>
                <a:schemeClr val="tx1"/>
              </a:solidFill>
              <a:latin typeface="+mn-lt"/>
              <a:ea typeface="+mn-ea"/>
              <a:cs typeface="+mn-cs"/>
            </a:endParaRPr>
          </a:p>
          <a:p>
            <a:r>
              <a:rPr lang="pt-BR" sz="1200" b="1" i="0" u="none" strike="noStrike" kern="1200" baseline="0" dirty="0" smtClean="0">
                <a:solidFill>
                  <a:schemeClr val="tx1"/>
                </a:solidFill>
                <a:latin typeface="+mn-lt"/>
                <a:ea typeface="+mn-ea"/>
                <a:cs typeface="+mn-cs"/>
              </a:rPr>
              <a:t>E COMPLEMENTE FALANDO:</a:t>
            </a:r>
          </a:p>
          <a:p>
            <a:r>
              <a:rPr lang="pt-BR" dirty="0" smtClean="0">
                <a:ea typeface="ＭＳ Ｐゴシック" pitchFamily="34" charset="-128"/>
              </a:rPr>
              <a:t>→ </a:t>
            </a:r>
            <a:r>
              <a:rPr lang="pt-BR" sz="1200" b="0" i="0" u="none" strike="noStrike" kern="1200" baseline="0" dirty="0" smtClean="0">
                <a:solidFill>
                  <a:schemeClr val="tx1"/>
                </a:solidFill>
                <a:latin typeface="+mn-lt"/>
                <a:ea typeface="+mn-ea"/>
                <a:cs typeface="+mn-cs"/>
              </a:rPr>
              <a:t>A leitura oral do professor, modelo de leitura para seus alunos, ao enfatizar certas passagens, ao ler com diferentes entonações certos trechos, já representa uma </a:t>
            </a:r>
            <a:r>
              <a:rPr lang="pt-BR" sz="1200" b="0" i="1" u="none" strike="noStrike" kern="1200" baseline="0" dirty="0" smtClean="0">
                <a:solidFill>
                  <a:schemeClr val="tx1"/>
                </a:solidFill>
                <a:latin typeface="+mn-lt"/>
                <a:ea typeface="+mn-ea"/>
                <a:cs typeface="+mn-cs"/>
              </a:rPr>
              <a:t>interpretação </a:t>
            </a:r>
            <a:r>
              <a:rPr lang="pt-BR" sz="1200" b="0" i="0" u="none" strike="noStrike" kern="1200" baseline="0" dirty="0" smtClean="0">
                <a:solidFill>
                  <a:schemeClr val="tx1"/>
                </a:solidFill>
                <a:latin typeface="+mn-lt"/>
                <a:ea typeface="+mn-ea"/>
                <a:cs typeface="+mn-cs"/>
              </a:rPr>
              <a:t>do texto.</a:t>
            </a:r>
          </a:p>
          <a:p>
            <a:r>
              <a:rPr lang="pt-BR" sz="1200" b="0" i="0" u="none" strike="noStrike" kern="1200" baseline="0" dirty="0" smtClean="0">
                <a:solidFill>
                  <a:schemeClr val="tx1"/>
                </a:solidFill>
                <a:latin typeface="+mn-lt"/>
                <a:ea typeface="+mn-ea"/>
                <a:cs typeface="+mn-cs"/>
              </a:rPr>
              <a:t>(Insista no fato de que a noção de </a:t>
            </a:r>
            <a:r>
              <a:rPr lang="pt-BR" sz="1200" b="0" i="1" u="none" strike="noStrike" kern="1200" baseline="0" dirty="0" smtClean="0">
                <a:solidFill>
                  <a:schemeClr val="tx1"/>
                </a:solidFill>
                <a:latin typeface="+mn-lt"/>
                <a:ea typeface="+mn-ea"/>
                <a:cs typeface="+mn-cs"/>
              </a:rPr>
              <a:t>interpretação </a:t>
            </a:r>
            <a:r>
              <a:rPr lang="pt-BR" sz="1200" b="0" i="0" u="none" strike="noStrike" kern="1200" baseline="0" dirty="0" smtClean="0">
                <a:solidFill>
                  <a:schemeClr val="tx1"/>
                </a:solidFill>
                <a:latin typeface="+mn-lt"/>
                <a:ea typeface="+mn-ea"/>
                <a:cs typeface="+mn-cs"/>
              </a:rPr>
              <a:t>é fundamental em projetos e no desempenho de leitura e de letramento literário.)</a:t>
            </a:r>
          </a:p>
          <a:p>
            <a:endParaRPr lang="pt-BR" sz="1200" b="1" i="0" u="none" strike="noStrike" kern="1200" baseline="0" dirty="0" smtClean="0">
              <a:solidFill>
                <a:schemeClr val="tx1"/>
              </a:solidFill>
              <a:latin typeface="+mn-lt"/>
              <a:ea typeface="+mn-ea"/>
              <a:cs typeface="+mn-cs"/>
            </a:endParaRPr>
          </a:p>
          <a:p>
            <a:r>
              <a:rPr lang="pt-BR" sz="1200" b="1" i="0" u="none" strike="noStrike" kern="1200" baseline="0" dirty="0" smtClean="0">
                <a:solidFill>
                  <a:schemeClr val="tx1"/>
                </a:solidFill>
                <a:latin typeface="+mn-lt"/>
                <a:ea typeface="+mn-ea"/>
                <a:cs typeface="+mn-cs"/>
              </a:rPr>
              <a:t>INCENTIVE RELATOS DE EXPERIÊNCIAS RELATIVAS A </a:t>
            </a:r>
            <a:r>
              <a:rPr lang="pt-BR" sz="1200" b="1" i="1" u="none" strike="noStrike" kern="1200" baseline="0" dirty="0" smtClean="0">
                <a:solidFill>
                  <a:schemeClr val="tx1"/>
                </a:solidFill>
                <a:latin typeface="+mn-lt"/>
                <a:ea typeface="+mn-ea"/>
                <a:cs typeface="+mn-cs"/>
              </a:rPr>
              <a:t>LETRAMENTO LITERÁRIO </a:t>
            </a:r>
            <a:r>
              <a:rPr lang="pt-BR" sz="1200" b="1" i="0" u="none" strike="noStrike" kern="1200" baseline="0" dirty="0" smtClean="0">
                <a:solidFill>
                  <a:schemeClr val="tx1"/>
                </a:solidFill>
                <a:latin typeface="+mn-lt"/>
                <a:ea typeface="+mn-ea"/>
                <a:cs typeface="+mn-cs"/>
              </a:rPr>
              <a:t>VIVIDAS NA ESCOLA, COMO PROFESSOR(A) E COMO ALUNO(A) DO ENSINO FUNDAMENTAL E/OU MÉDIO.</a:t>
            </a:r>
          </a:p>
        </p:txBody>
      </p:sp>
      <p:sp>
        <p:nvSpPr>
          <p:cNvPr id="4" name="Slide Number Placeholder 3"/>
          <p:cNvSpPr>
            <a:spLocks noGrp="1"/>
          </p:cNvSpPr>
          <p:nvPr>
            <p:ph type="sldNum" sz="quarter" idx="10"/>
          </p:nvPr>
        </p:nvSpPr>
        <p:spPr/>
        <p:txBody>
          <a:bodyPr/>
          <a:lstStyle/>
          <a:p>
            <a:fld id="{2F22D11A-6C81-CA4D-86FF-0C8164F4AC95}" type="slidenum">
              <a:rPr lang="en-US" smtClean="0"/>
              <a:pPr/>
              <a:t>5</a:t>
            </a:fld>
            <a:endParaRPr lang="en-US"/>
          </a:p>
        </p:txBody>
      </p:sp>
    </p:spTree>
    <p:extLst>
      <p:ext uri="{BB962C8B-B14F-4D97-AF65-F5344CB8AC3E}">
        <p14:creationId xmlns:p14="http://schemas.microsoft.com/office/powerpoint/2010/main" xmlns="" val="4018353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92500" lnSpcReduction="20000"/>
          </a:bodyPr>
          <a:lstStyle/>
          <a:p>
            <a:pPr algn="l"/>
            <a:r>
              <a:rPr lang="pt-BR" sz="1200" b="1" i="0" u="none" strike="noStrike" baseline="0" dirty="0" smtClean="0">
                <a:solidFill>
                  <a:srgbClr val="0000FF"/>
                </a:solidFill>
                <a:latin typeface="Arial-BoldMT"/>
              </a:rPr>
              <a:t>LEIA O TÍTULO E FALE:</a:t>
            </a:r>
          </a:p>
          <a:p>
            <a:pPr algn="l"/>
            <a:r>
              <a:rPr lang="pt-BR" dirty="0" smtClean="0">
                <a:ea typeface="ＭＳ Ｐゴシック" pitchFamily="34" charset="-128"/>
              </a:rPr>
              <a:t>→ Vejamos</a:t>
            </a:r>
            <a:r>
              <a:rPr lang="pt-BR" baseline="0" dirty="0" smtClean="0">
                <a:ea typeface="ＭＳ Ｐゴシック" pitchFamily="34" charset="-128"/>
              </a:rPr>
              <a:t> agora o que é cada uma das imagens dos </a:t>
            </a:r>
            <a:r>
              <a:rPr lang="pt-BR" i="1" baseline="0" dirty="0" smtClean="0">
                <a:ea typeface="ＭＳ Ｐゴシック" pitchFamily="34" charset="-128"/>
              </a:rPr>
              <a:t>slides</a:t>
            </a:r>
            <a:r>
              <a:rPr lang="pt-BR" baseline="0" dirty="0" smtClean="0">
                <a:ea typeface="ＭＳ Ｐゴシック" pitchFamily="34" charset="-128"/>
              </a:rPr>
              <a:t> 6, 7, 8 e 9 e os textos verbais e visuais que os compõem.</a:t>
            </a:r>
            <a:endParaRPr lang="pt-BR" sz="1200" b="0" i="0" u="none" strike="noStrike" baseline="0" dirty="0" smtClean="0">
              <a:solidFill>
                <a:srgbClr val="0000FF"/>
              </a:solidFill>
              <a:latin typeface="Arial-BoldMT"/>
            </a:endParaRPr>
          </a:p>
          <a:p>
            <a:pPr algn="l"/>
            <a:r>
              <a:rPr lang="pt-BR" b="0" dirty="0" smtClean="0">
                <a:ea typeface="ＭＳ Ｐゴシック" pitchFamily="34" charset="-128"/>
              </a:rPr>
              <a:t>→ </a:t>
            </a:r>
            <a:r>
              <a:rPr lang="pt-BR" sz="1200" b="0" i="0" u="none" strike="noStrike" baseline="0" dirty="0" smtClean="0">
                <a:solidFill>
                  <a:srgbClr val="0000FF"/>
                </a:solidFill>
                <a:latin typeface="Arial-BoldMT"/>
                <a:ea typeface="+mn-ea"/>
              </a:rPr>
              <a:t>São </a:t>
            </a:r>
            <a:r>
              <a:rPr lang="pt-BR" sz="1200" b="0" i="0" u="none" strike="noStrike" baseline="0" dirty="0" smtClean="0">
                <a:solidFill>
                  <a:srgbClr val="000000"/>
                </a:solidFill>
                <a:latin typeface="ArialMT"/>
              </a:rPr>
              <a:t>diferentes linguagens, tecnologias e instrumentos que as produzem, pela ordem: desenho, impressão, desenho e manuscrito e spray.</a:t>
            </a:r>
          </a:p>
          <a:p>
            <a:pPr algn="l"/>
            <a:r>
              <a:rPr lang="pt-BR" dirty="0" smtClean="0">
                <a:ea typeface="ＭＳ Ｐゴシック" pitchFamily="34" charset="-128"/>
              </a:rPr>
              <a:t>→ Em</a:t>
            </a:r>
            <a:r>
              <a:rPr lang="pt-BR" baseline="0" dirty="0" smtClean="0">
                <a:ea typeface="ＭＳ Ｐゴシック" pitchFamily="34" charset="-128"/>
              </a:rPr>
              <a:t> outros encontros, já surgiu que a leitura do primeiro desenho, de Almada Negreiros, representa uma </a:t>
            </a:r>
            <a:r>
              <a:rPr lang="pt-BR" sz="1200" b="0" i="0" u="none" strike="noStrike" baseline="0" dirty="0" err="1" smtClean="0">
                <a:solidFill>
                  <a:srgbClr val="000000"/>
                </a:solidFill>
                <a:latin typeface="ArialMT"/>
              </a:rPr>
              <a:t>sexualização</a:t>
            </a:r>
            <a:r>
              <a:rPr lang="pt-BR" sz="1200" b="0" i="0" u="none" strike="noStrike" baseline="0" dirty="0" smtClean="0">
                <a:solidFill>
                  <a:srgbClr val="000000"/>
                </a:solidFill>
                <a:latin typeface="ArialMT"/>
              </a:rPr>
              <a:t> da situação de leitura; a transposição de um poema de um poeta canônico (Fernando Pessoa) para um suporte alternativo (uma parede), do </a:t>
            </a:r>
            <a:r>
              <a:rPr lang="pt-BR" sz="1200" b="0" i="1" u="none" strike="noStrike" baseline="0" dirty="0" smtClean="0">
                <a:solidFill>
                  <a:srgbClr val="000000"/>
                </a:solidFill>
                <a:latin typeface="ArialMT"/>
              </a:rPr>
              <a:t>slide</a:t>
            </a:r>
            <a:r>
              <a:rPr lang="pt-BR" sz="1200" b="0" i="0" u="none" strike="noStrike" baseline="0" dirty="0" smtClean="0">
                <a:solidFill>
                  <a:srgbClr val="000000"/>
                </a:solidFill>
                <a:latin typeface="ArialMT"/>
              </a:rPr>
              <a:t> 8, representa uma reflexão – digamos – metafísica. </a:t>
            </a:r>
          </a:p>
          <a:p>
            <a:pPr algn="l"/>
            <a:r>
              <a:rPr lang="pt-BR" dirty="0" smtClean="0">
                <a:ea typeface="ＭＳ Ｐゴシック" pitchFamily="34" charset="-128"/>
              </a:rPr>
              <a:t>→ </a:t>
            </a:r>
            <a:r>
              <a:rPr lang="pt-BR" sz="1200" b="0" i="0" u="none" strike="noStrike" baseline="0" dirty="0" smtClean="0">
                <a:solidFill>
                  <a:srgbClr val="000000"/>
                </a:solidFill>
                <a:latin typeface="ArialMT"/>
              </a:rPr>
              <a:t>O que, na opinião de vocês, representam as imagens dos </a:t>
            </a:r>
            <a:r>
              <a:rPr lang="pt-BR" sz="1200" b="0" i="1" u="none" strike="noStrike" baseline="0" dirty="0" smtClean="0">
                <a:solidFill>
                  <a:srgbClr val="000000"/>
                </a:solidFill>
                <a:latin typeface="ArialMT"/>
              </a:rPr>
              <a:t>slides</a:t>
            </a:r>
            <a:r>
              <a:rPr lang="pt-BR" sz="1200" b="0" i="0" u="none" strike="noStrike" baseline="0" dirty="0" smtClean="0">
                <a:solidFill>
                  <a:srgbClr val="000000"/>
                </a:solidFill>
                <a:latin typeface="ArialMT"/>
              </a:rPr>
              <a:t> 7 e 9?</a:t>
            </a:r>
          </a:p>
          <a:p>
            <a:pPr algn="l"/>
            <a:endParaRPr lang="pt-BR" sz="1200" b="0" i="0" u="none" strike="noStrike" baseline="0" dirty="0" smtClean="0">
              <a:solidFill>
                <a:srgbClr val="000000"/>
              </a:solidFill>
              <a:latin typeface="ArialMT"/>
            </a:endParaRPr>
          </a:p>
          <a:p>
            <a:pPr algn="l"/>
            <a:r>
              <a:rPr lang="pt-BR" sz="1200" b="1" i="0" u="none" strike="noStrike" baseline="0" dirty="0" smtClean="0">
                <a:solidFill>
                  <a:srgbClr val="000000"/>
                </a:solidFill>
                <a:latin typeface="ArialMT"/>
              </a:rPr>
              <a:t>DEPOIS DE OUVIR OS PROFESSORES, FALE:</a:t>
            </a:r>
          </a:p>
          <a:p>
            <a:pPr algn="l"/>
            <a:r>
              <a:rPr lang="pt-BR" dirty="0" smtClean="0">
                <a:ea typeface="ＭＳ Ｐゴシック" pitchFamily="34" charset="-128"/>
              </a:rPr>
              <a:t>→ Fazem parte do </a:t>
            </a:r>
            <a:r>
              <a:rPr lang="pt-BR" i="1" dirty="0" smtClean="0">
                <a:ea typeface="ＭＳ Ｐゴシック" pitchFamily="34" charset="-128"/>
              </a:rPr>
              <a:t>letramento literário</a:t>
            </a:r>
            <a:r>
              <a:rPr lang="pt-BR" i="1" baseline="0" dirty="0" smtClean="0">
                <a:ea typeface="ＭＳ Ｐゴシック" pitchFamily="34" charset="-128"/>
              </a:rPr>
              <a:t> </a:t>
            </a:r>
            <a:r>
              <a:rPr lang="pt-BR" baseline="0" dirty="0" smtClean="0">
                <a:ea typeface="ＭＳ Ｐゴシック" pitchFamily="34" charset="-128"/>
              </a:rPr>
              <a:t>a familiaridade, a capacidade de discutir e de estabelecer (e justificar) a hierarquia entre diferentes tipos de textos literários, diferentes suportes e diferentes linguagens da literatura. </a:t>
            </a:r>
            <a:endParaRPr lang="pt-BR" sz="1200" b="1" i="0" u="none" strike="noStrike" baseline="0" dirty="0" smtClean="0">
              <a:solidFill>
                <a:srgbClr val="000000"/>
              </a:solidFill>
              <a:latin typeface="ArialMT"/>
            </a:endParaRPr>
          </a:p>
          <a:p>
            <a:pPr algn="l"/>
            <a:r>
              <a:rPr lang="pt-BR" dirty="0" smtClean="0">
                <a:ea typeface="ＭＳ Ｐゴシック" pitchFamily="34" charset="-128"/>
              </a:rPr>
              <a:t>→ </a:t>
            </a:r>
            <a:r>
              <a:rPr lang="pt-BR" sz="1200" b="0" i="0" u="none" strike="noStrike" baseline="0" dirty="0" smtClean="0">
                <a:solidFill>
                  <a:srgbClr val="000000"/>
                </a:solidFill>
                <a:latin typeface="ArialMT"/>
              </a:rPr>
              <a:t>Entende-se aqui que </a:t>
            </a:r>
            <a:r>
              <a:rPr lang="pt-BR" sz="1200" b="0" i="1" u="none" strike="noStrike" baseline="0" dirty="0" smtClean="0">
                <a:solidFill>
                  <a:srgbClr val="000000"/>
                </a:solidFill>
                <a:latin typeface="Arial-ItalicMT"/>
              </a:rPr>
              <a:t>educar o gosto </a:t>
            </a:r>
            <a:r>
              <a:rPr lang="pt-BR" sz="1200" b="0" i="0" u="none" strike="noStrike" baseline="0" dirty="0" smtClean="0">
                <a:solidFill>
                  <a:srgbClr val="000000"/>
                </a:solidFill>
                <a:latin typeface="Arial-ItalicMT"/>
              </a:rPr>
              <a:t>não é impor, mas </a:t>
            </a:r>
            <a:r>
              <a:rPr lang="pt-BR" sz="1200" b="0" i="0" u="none" strike="noStrike" baseline="0" dirty="0" smtClean="0">
                <a:solidFill>
                  <a:srgbClr val="000000"/>
                </a:solidFill>
                <a:latin typeface="ArialMT"/>
              </a:rPr>
              <a:t>familiarizar os educandos com valores da literatura canônica que cabe à escola desenvolver. </a:t>
            </a:r>
            <a:r>
              <a:rPr lang="pt-BR" sz="1200" b="1" i="1" u="sng" strike="noStrike" kern="1200" baseline="0" dirty="0" smtClean="0">
                <a:solidFill>
                  <a:srgbClr val="FF0000"/>
                </a:solidFill>
                <a:latin typeface="ArialMT"/>
                <a:ea typeface="+mn-ea"/>
                <a:cs typeface="+mn-cs"/>
              </a:rPr>
              <a:t>MARISA, POR FAVOR, EXPLICITE QUAIS SÃO ESSES VALORES.</a:t>
            </a:r>
          </a:p>
          <a:p>
            <a:pPr algn="l"/>
            <a:r>
              <a:rPr lang="pt-BR" dirty="0" smtClean="0">
                <a:ea typeface="ＭＳ Ｐゴシック" pitchFamily="34" charset="-128"/>
              </a:rPr>
              <a:t>→ </a:t>
            </a:r>
            <a:r>
              <a:rPr lang="pt-BR" sz="1200" b="0" i="0" u="none" strike="noStrike" baseline="0" dirty="0" smtClean="0">
                <a:solidFill>
                  <a:srgbClr val="000000"/>
                </a:solidFill>
                <a:latin typeface="ArialMT"/>
              </a:rPr>
              <a:t>Participar de situações em comunidades (a escola é uma dessas comunidades), nas quais os alunos se reconheçam/decretem/valorizem/discutam certos textos como literários, é uma forma de ”vivenciar“ a dimensão coletiva da literatura, experiência fundamental no </a:t>
            </a:r>
            <a:r>
              <a:rPr lang="pt-BR" sz="1200" b="0" i="1" u="none" strike="noStrike" baseline="0" dirty="0" smtClean="0">
                <a:solidFill>
                  <a:srgbClr val="000000"/>
                </a:solidFill>
                <a:latin typeface="Arial-ItalicMT"/>
              </a:rPr>
              <a:t>letramento literário</a:t>
            </a:r>
            <a:r>
              <a:rPr lang="pt-BR" sz="1200" b="0" i="0" u="none" strike="noStrike" baseline="0" dirty="0" smtClean="0">
                <a:solidFill>
                  <a:srgbClr val="000000"/>
                </a:solidFill>
                <a:latin typeface="ArialMT"/>
              </a:rPr>
              <a:t>.</a:t>
            </a:r>
          </a:p>
          <a:p>
            <a:pPr algn="l"/>
            <a:endParaRPr lang="pt-BR" sz="1200" b="1" i="0" u="none" strike="noStrike" baseline="0" dirty="0" smtClean="0">
              <a:solidFill>
                <a:srgbClr val="0000FF"/>
              </a:solidFill>
              <a:latin typeface="Arial-BoldMT"/>
            </a:endParaRPr>
          </a:p>
          <a:p>
            <a:pPr algn="l"/>
            <a:r>
              <a:rPr lang="pt-BR" sz="1200" b="1" i="0" u="none" strike="noStrike" baseline="0" dirty="0" smtClean="0">
                <a:solidFill>
                  <a:srgbClr val="0000FF"/>
                </a:solidFill>
                <a:latin typeface="Arial-BoldMT"/>
              </a:rPr>
              <a:t>SUGESTÃO DE ATIVIDADE EM SALA DE AULA:</a:t>
            </a:r>
          </a:p>
          <a:p>
            <a:pPr algn="l"/>
            <a:r>
              <a:rPr lang="pt-BR" sz="1200" b="0" i="0" u="none" strike="noStrike" baseline="0" dirty="0" smtClean="0">
                <a:solidFill>
                  <a:srgbClr val="000000"/>
                </a:solidFill>
                <a:latin typeface="ArialMT"/>
              </a:rPr>
              <a:t>Distribua aos alunos livros de poesia (da biblioteca da escola, da sala de leitura, do acervo da classe) ou uma página com alguns poemas (curtos e de estilos diferentes: com e sem rima, com e sem métrica, líricos e divertidos, etc.) e peça a eles que selecionem um verso para fazer um cartaz. Depois, solicite que, em grupo, justifiquem e comparem as escolhas feitas</a:t>
            </a:r>
            <a:r>
              <a:rPr lang="pt-BR" sz="1200" b="0" i="0" u="none" strike="noStrike" baseline="0" dirty="0" smtClean="0">
                <a:solidFill>
                  <a:srgbClr val="000000"/>
                </a:solidFill>
                <a:latin typeface="Arial-BoldMT"/>
              </a:rPr>
              <a:t>.</a:t>
            </a:r>
            <a:r>
              <a:rPr lang="pt-BR" sz="1200" b="1" i="0" u="none" strike="noStrike" baseline="0" dirty="0" smtClean="0">
                <a:solidFill>
                  <a:srgbClr val="000000"/>
                </a:solidFill>
                <a:latin typeface="Arial-BoldMT"/>
              </a:rPr>
              <a:t> </a:t>
            </a:r>
            <a:r>
              <a:rPr lang="pt-BR" sz="1200" b="0" i="0" u="none" strike="noStrike" baseline="0" dirty="0" smtClean="0">
                <a:solidFill>
                  <a:srgbClr val="000000"/>
                </a:solidFill>
                <a:latin typeface="ArialMT"/>
              </a:rPr>
              <a:t>Solicite ainda que façam o cartaz ou – se houver condições – grafitem o muro (externo) da escola.</a:t>
            </a:r>
            <a:endParaRPr lang="pt-BR" sz="1000" b="0" i="0" u="none" strike="noStrike" baseline="0" dirty="0" smtClean="0">
              <a:solidFill>
                <a:srgbClr val="000000"/>
              </a:solidFill>
              <a:latin typeface="Arial-BoldMT"/>
            </a:endParaRPr>
          </a:p>
          <a:p>
            <a:endParaRPr lang="pt-BR" dirty="0"/>
          </a:p>
        </p:txBody>
      </p:sp>
      <p:sp>
        <p:nvSpPr>
          <p:cNvPr id="4" name="Espaço Reservado para Número de Slide 3"/>
          <p:cNvSpPr>
            <a:spLocks noGrp="1"/>
          </p:cNvSpPr>
          <p:nvPr>
            <p:ph type="sldNum" sz="quarter" idx="10"/>
          </p:nvPr>
        </p:nvSpPr>
        <p:spPr/>
        <p:txBody>
          <a:bodyPr/>
          <a:lstStyle/>
          <a:p>
            <a:fld id="{2F22D11A-6C81-CA4D-86FF-0C8164F4AC95}" type="slidenum">
              <a:rPr lang="en-US" smtClean="0"/>
              <a:pPr/>
              <a:t>6</a:t>
            </a:fld>
            <a:endParaRPr lang="en-US"/>
          </a:p>
        </p:txBody>
      </p:sp>
    </p:spTree>
    <p:extLst>
      <p:ext uri="{BB962C8B-B14F-4D97-AF65-F5344CB8AC3E}">
        <p14:creationId xmlns:p14="http://schemas.microsoft.com/office/powerpoint/2010/main" xmlns="" val="289479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76FA5BC6-51EC-400D-A1CF-C37CF8D663E7}" type="slidenum">
              <a:rPr lang="pt-BR" smtClean="0"/>
              <a:pPr/>
              <a:t>8</a:t>
            </a:fld>
            <a:endParaRPr lang="pt-BR"/>
          </a:p>
        </p:txBody>
      </p:sp>
    </p:spTree>
    <p:extLst>
      <p:ext uri="{BB962C8B-B14F-4D97-AF65-F5344CB8AC3E}">
        <p14:creationId xmlns:p14="http://schemas.microsoft.com/office/powerpoint/2010/main" xmlns="" val="2293265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lgn="l"/>
            <a:r>
              <a:rPr lang="pt-BR" sz="1200" b="1" i="0" u="none" strike="noStrike" baseline="0" dirty="0" smtClean="0">
                <a:solidFill>
                  <a:srgbClr val="000000"/>
                </a:solidFill>
                <a:latin typeface="ArialMT"/>
              </a:rPr>
              <a:t>A PARTIR DAS FIGURAS DOS </a:t>
            </a:r>
            <a:r>
              <a:rPr lang="pt-BR" sz="1200" b="1" i="1" u="none" strike="noStrike" baseline="0" dirty="0" smtClean="0">
                <a:solidFill>
                  <a:srgbClr val="000000"/>
                </a:solidFill>
                <a:latin typeface="Arial-ItalicMT"/>
              </a:rPr>
              <a:t>SLIDES </a:t>
            </a:r>
            <a:r>
              <a:rPr lang="pt-BR" sz="1200" b="1" i="0" u="none" strike="noStrike" baseline="0" dirty="0" smtClean="0">
                <a:solidFill>
                  <a:srgbClr val="000000"/>
                </a:solidFill>
                <a:latin typeface="ArialMT"/>
              </a:rPr>
              <a:t>QUE REPRESENTAM LIVROS E SITUAÇÕES DE LEITURA, SOLICITE A VOLUNTÁRIOS QUE COMENTEM:</a:t>
            </a:r>
          </a:p>
          <a:p>
            <a:pPr algn="l"/>
            <a:r>
              <a:rPr lang="pt-BR" dirty="0" smtClean="0">
                <a:ea typeface="ＭＳ Ｐゴシック" pitchFamily="34" charset="-128"/>
              </a:rPr>
              <a:t>→</a:t>
            </a:r>
            <a:r>
              <a:rPr lang="pt-BR" sz="1200" b="0" i="0" u="none" strike="noStrike" baseline="0" dirty="0" smtClean="0">
                <a:solidFill>
                  <a:srgbClr val="000000"/>
                </a:solidFill>
                <a:latin typeface="ArialMT"/>
                <a:ea typeface="+mn-ea"/>
              </a:rPr>
              <a:t> a) Qual </a:t>
            </a:r>
            <a:r>
              <a:rPr lang="pt-BR" sz="1200" b="0" i="0" u="none" strike="noStrike" baseline="0" dirty="0" smtClean="0">
                <a:solidFill>
                  <a:srgbClr val="000000"/>
                </a:solidFill>
                <a:latin typeface="ArialMT"/>
              </a:rPr>
              <a:t>o último livro que vocês leram ou o livro que estão lendo?</a:t>
            </a:r>
          </a:p>
          <a:p>
            <a:pPr algn="l"/>
            <a:r>
              <a:rPr lang="pt-BR" dirty="0" smtClean="0">
                <a:ea typeface="ＭＳ Ｐゴシック" pitchFamily="34" charset="-128"/>
              </a:rPr>
              <a:t>→</a:t>
            </a:r>
            <a:r>
              <a:rPr lang="pt-BR" baseline="0" dirty="0" smtClean="0">
                <a:ea typeface="ＭＳ Ｐゴシック" pitchFamily="34" charset="-128"/>
              </a:rPr>
              <a:t> b) Qual </a:t>
            </a:r>
            <a:r>
              <a:rPr lang="pt-BR" sz="1200" b="0" i="0" u="none" strike="noStrike" baseline="0" dirty="0" smtClean="0">
                <a:solidFill>
                  <a:srgbClr val="000000"/>
                </a:solidFill>
                <a:latin typeface="ArialMT"/>
              </a:rPr>
              <a:t>o livro de que mais gostaram na vida? </a:t>
            </a:r>
          </a:p>
          <a:p>
            <a:pPr algn="l"/>
            <a:r>
              <a:rPr lang="pt-BR" dirty="0" smtClean="0">
                <a:ea typeface="ＭＳ Ｐゴシック" pitchFamily="34" charset="-128"/>
              </a:rPr>
              <a:t>→ c) Qual </a:t>
            </a:r>
            <a:r>
              <a:rPr lang="pt-BR" sz="1200" b="0" i="0" u="none" strike="noStrike" baseline="0" dirty="0" smtClean="0">
                <a:solidFill>
                  <a:srgbClr val="000000"/>
                </a:solidFill>
                <a:latin typeface="ArialMT"/>
              </a:rPr>
              <a:t>o pior livro que leram na vida? </a:t>
            </a:r>
          </a:p>
          <a:p>
            <a:pPr algn="l"/>
            <a:r>
              <a:rPr lang="pt-BR" dirty="0" smtClean="0">
                <a:ea typeface="ＭＳ Ｐゴシック" pitchFamily="34" charset="-128"/>
              </a:rPr>
              <a:t>→ d) Citem </a:t>
            </a:r>
            <a:r>
              <a:rPr lang="pt-BR" sz="1200" b="0" i="0" u="none" strike="noStrike" baseline="0" dirty="0" smtClean="0">
                <a:solidFill>
                  <a:srgbClr val="000000"/>
                </a:solidFill>
                <a:latin typeface="ArialMT"/>
              </a:rPr>
              <a:t>um livro que tenham muita vontade de ler, justificando opiniões e vontades.</a:t>
            </a:r>
          </a:p>
          <a:p>
            <a:pPr algn="l"/>
            <a:endParaRPr lang="pt-BR" sz="1200" b="0" i="0" u="none" strike="noStrike" baseline="0" dirty="0" smtClean="0">
              <a:solidFill>
                <a:srgbClr val="000000"/>
              </a:solidFill>
              <a:latin typeface="ArialMT"/>
            </a:endParaRPr>
          </a:p>
          <a:p>
            <a:pPr algn="l"/>
            <a:r>
              <a:rPr lang="pt-BR" sz="1200" b="1" i="0" u="none" strike="noStrike" baseline="0" dirty="0" smtClean="0">
                <a:solidFill>
                  <a:srgbClr val="000000"/>
                </a:solidFill>
                <a:latin typeface="ArialMT"/>
              </a:rPr>
              <a:t>INCENTIVE QUE O MAIOR NÚMERO POSSÍVEL DE PROFESSORES RELATE SUAS LEITURAS.</a:t>
            </a:r>
            <a:endParaRPr lang="pt-BR" sz="1200" b="1" i="0" u="none" strike="noStrike" baseline="0" dirty="0" smtClean="0">
              <a:solidFill>
                <a:srgbClr val="0000FF"/>
              </a:solidFill>
              <a:latin typeface="Arial-BoldMT"/>
            </a:endParaRPr>
          </a:p>
          <a:p>
            <a:pPr algn="l"/>
            <a:r>
              <a:rPr lang="pt-BR" sz="1200" b="0" i="0" u="none" strike="noStrike" baseline="0" dirty="0" smtClean="0">
                <a:solidFill>
                  <a:srgbClr val="000000"/>
                </a:solidFill>
                <a:latin typeface="ArialMT"/>
              </a:rPr>
              <a:t>(Explicitar elementos do capital literário – resultante do letramento desenvolvido ao longo da vida – dos participantes do curso.</a:t>
            </a:r>
          </a:p>
          <a:p>
            <a:pPr algn="l"/>
            <a:r>
              <a:rPr lang="pt-BR" sz="1200" b="0" i="0" u="none" strike="noStrike" baseline="0" dirty="0" smtClean="0">
                <a:solidFill>
                  <a:srgbClr val="000000"/>
                </a:solidFill>
                <a:latin typeface="ArialMT"/>
              </a:rPr>
              <a:t>Intercambiar opiniões e avaliações sobre livros/autores/gêneros discutindo o necessário respeito a todas elas.)</a:t>
            </a:r>
          </a:p>
          <a:p>
            <a:pPr algn="l"/>
            <a:endParaRPr lang="pt-BR" sz="1200" b="1" i="0" u="none" strike="noStrike" baseline="0" dirty="0" smtClean="0">
              <a:solidFill>
                <a:srgbClr val="0000FF"/>
              </a:solidFill>
              <a:latin typeface="Arial-BoldMT"/>
            </a:endParaRPr>
          </a:p>
          <a:p>
            <a:pPr algn="l"/>
            <a:r>
              <a:rPr lang="pt-BR" sz="1200" b="1" i="0" u="none" strike="noStrike" baseline="0" dirty="0" smtClean="0">
                <a:solidFill>
                  <a:srgbClr val="000000"/>
                </a:solidFill>
                <a:latin typeface="ArialMT"/>
              </a:rPr>
              <a:t>COMENTE SUAS LEITURAS, A PARTIR DOS TÓPICOS (A, B, C E D) PROPOSTOS PARA OS PROFESSORES. </a:t>
            </a:r>
          </a:p>
          <a:p>
            <a:pPr algn="l"/>
            <a:r>
              <a:rPr lang="pt-BR" sz="1200" b="0" i="0" u="none" strike="noStrike" baseline="0" dirty="0" smtClean="0">
                <a:solidFill>
                  <a:schemeClr val="tx1"/>
                </a:solidFill>
                <a:latin typeface="+mn-lt"/>
                <a:ea typeface="ＭＳ Ｐゴシック" pitchFamily="34" charset="-128"/>
              </a:rPr>
              <a:t>(</a:t>
            </a:r>
            <a:r>
              <a:rPr lang="pt-BR" sz="1200" b="0" i="0" u="none" strike="noStrike" baseline="0" dirty="0" smtClean="0">
                <a:solidFill>
                  <a:srgbClr val="000000"/>
                </a:solidFill>
                <a:latin typeface="ArialMT"/>
              </a:rPr>
              <a:t>Em diferentes versões ofertadas deste curso, ficou sugerida a importância de o coordenador do curso (no caso, o gestor), ao relatar suas leituras, incluir no elenco delas – ainda que de forma </a:t>
            </a:r>
            <a:r>
              <a:rPr lang="pt-BR" sz="1200" b="0" i="1" u="none" strike="noStrike" baseline="0" dirty="0" smtClean="0">
                <a:solidFill>
                  <a:srgbClr val="000000"/>
                </a:solidFill>
                <a:latin typeface="Arial-ItalicMT"/>
              </a:rPr>
              <a:t>inventada – </a:t>
            </a:r>
            <a:r>
              <a:rPr lang="pt-BR" sz="1200" b="0" i="0" u="none" strike="noStrike" baseline="0" dirty="0" smtClean="0">
                <a:solidFill>
                  <a:srgbClr val="000000"/>
                </a:solidFill>
                <a:latin typeface="ArialMT"/>
              </a:rPr>
              <a:t>leitura de obras de ampla circulação (</a:t>
            </a:r>
            <a:r>
              <a:rPr lang="pt-BR" sz="1200" b="0" i="1" u="none" strike="noStrike" baseline="0" dirty="0" err="1" smtClean="0">
                <a:solidFill>
                  <a:srgbClr val="000000"/>
                </a:solidFill>
                <a:latin typeface="Arial-ItalicMT"/>
              </a:rPr>
              <a:t>best</a:t>
            </a:r>
            <a:r>
              <a:rPr lang="pt-BR" sz="1200" b="0" i="1" u="none" strike="noStrike" baseline="0" dirty="0" smtClean="0">
                <a:solidFill>
                  <a:srgbClr val="000000"/>
                </a:solidFill>
                <a:latin typeface="Arial-ItalicMT"/>
              </a:rPr>
              <a:t> </a:t>
            </a:r>
            <a:r>
              <a:rPr lang="pt-BR" sz="1200" b="0" i="1" u="none" strike="noStrike" baseline="0" dirty="0" err="1" smtClean="0">
                <a:solidFill>
                  <a:srgbClr val="000000"/>
                </a:solidFill>
                <a:latin typeface="Arial-ItalicMT"/>
              </a:rPr>
              <a:t>sellers</a:t>
            </a:r>
            <a:r>
              <a:rPr lang="pt-BR" sz="1200" b="0" i="0" u="none" strike="noStrike" baseline="0" dirty="0" smtClean="0">
                <a:solidFill>
                  <a:srgbClr val="000000"/>
                </a:solidFill>
                <a:latin typeface="ArialMT"/>
              </a:rPr>
              <a:t>, mesmo que desqualificados pela crítica literária), como tentativa de desvincular o universo da leitura de um acervo exclusivamente canônico.)</a:t>
            </a:r>
          </a:p>
          <a:p>
            <a:pPr algn="l"/>
            <a:endParaRPr lang="pt-BR" sz="1200" b="0" i="0" u="none" strike="noStrike" baseline="0" dirty="0" smtClean="0">
              <a:solidFill>
                <a:srgbClr val="000000"/>
              </a:solidFill>
              <a:latin typeface="ArialMT"/>
            </a:endParaRPr>
          </a:p>
          <a:p>
            <a:pPr algn="l"/>
            <a:r>
              <a:rPr lang="pt-BR" sz="1200" b="0" i="0" u="none" strike="noStrike" baseline="0" dirty="0" smtClean="0">
                <a:solidFill>
                  <a:srgbClr val="000000"/>
                </a:solidFill>
                <a:latin typeface="ArialMT"/>
              </a:rPr>
              <a:t>(Vale a pena, em encontros posteriores, repetir a atividade como forma de promover, assinalar e elogiar progressiva maturidade e aprofundamento com que os professores comentam suas leituras, sofisticando, com isso, seu letramento literário.)</a:t>
            </a:r>
          </a:p>
          <a:p>
            <a:pPr algn="l"/>
            <a:endParaRPr lang="pt-BR" sz="1200" b="0" i="0" u="none" strike="noStrike" baseline="0" dirty="0" smtClean="0">
              <a:solidFill>
                <a:srgbClr val="000000"/>
              </a:solidFill>
              <a:latin typeface="ArialMT"/>
            </a:endParaRPr>
          </a:p>
          <a:p>
            <a:pPr algn="l"/>
            <a:r>
              <a:rPr lang="pt-BR" sz="1200" b="1" i="0" u="none" strike="noStrike" baseline="0" dirty="0" smtClean="0">
                <a:solidFill>
                  <a:srgbClr val="0000FF"/>
                </a:solidFill>
                <a:latin typeface="Arial-BoldMT"/>
              </a:rPr>
              <a:t>SUGESTÃO DE LEITURA: </a:t>
            </a:r>
            <a:r>
              <a:rPr lang="pt-BR" sz="1200" b="0" i="0" u="none" strike="noStrike" baseline="0" dirty="0" smtClean="0">
                <a:solidFill>
                  <a:srgbClr val="000000"/>
                </a:solidFill>
                <a:latin typeface="ArialMT"/>
              </a:rPr>
              <a:t>Texto 4: “Das maravilhas compartilhadas” – </a:t>
            </a:r>
            <a:r>
              <a:rPr lang="pt-BR" sz="1200" kern="1200" baseline="0" dirty="0" smtClean="0">
                <a:solidFill>
                  <a:schemeClr val="tx1"/>
                </a:solidFill>
                <a:latin typeface="+mn-lt"/>
                <a:ea typeface="+mn-ea"/>
                <a:cs typeface="+mn-cs"/>
              </a:rPr>
              <a:t>Letícia </a:t>
            </a:r>
            <a:r>
              <a:rPr lang="pt-BR" sz="1200" kern="1200" baseline="0" dirty="0" err="1" smtClean="0">
                <a:solidFill>
                  <a:schemeClr val="tx1"/>
                </a:solidFill>
                <a:latin typeface="+mn-lt"/>
                <a:ea typeface="+mn-ea"/>
                <a:cs typeface="+mn-cs"/>
              </a:rPr>
              <a:t>Wierzchowski</a:t>
            </a:r>
            <a:r>
              <a:rPr lang="pt-BR" sz="1200" kern="1200" baseline="0" dirty="0" smtClean="0">
                <a:solidFill>
                  <a:schemeClr val="tx1"/>
                </a:solidFill>
                <a:latin typeface="+mn-lt"/>
                <a:ea typeface="+mn-ea"/>
                <a:cs typeface="+mn-cs"/>
              </a:rPr>
              <a:t>.</a:t>
            </a:r>
            <a:endParaRPr lang="pt-BR" sz="1000" b="0" i="0" u="none" strike="noStrike" baseline="0" dirty="0" smtClean="0">
              <a:solidFill>
                <a:srgbClr val="000000"/>
              </a:solidFill>
              <a:latin typeface="Arial-BoldMT"/>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F22D11A-6C81-CA4D-86FF-0C8164F4AC95}" type="slidenum">
              <a:rPr lang="en-US" smtClean="0"/>
              <a:pPr/>
              <a:t>10</a:t>
            </a:fld>
            <a:endParaRPr lang="en-US"/>
          </a:p>
        </p:txBody>
      </p:sp>
    </p:spTree>
    <p:extLst>
      <p:ext uri="{BB962C8B-B14F-4D97-AF65-F5344CB8AC3E}">
        <p14:creationId xmlns:p14="http://schemas.microsoft.com/office/powerpoint/2010/main" xmlns="" val="2702963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pt-BR" sz="1200" b="1" i="0" u="none" strike="noStrike" kern="1200" baseline="0" dirty="0" smtClean="0">
                <a:solidFill>
                  <a:schemeClr val="tx1"/>
                </a:solidFill>
                <a:latin typeface="+mn-lt"/>
                <a:ea typeface="+mn-ea"/>
                <a:cs typeface="+mn-cs"/>
              </a:rPr>
              <a:t>APRESENTE OS </a:t>
            </a:r>
            <a:r>
              <a:rPr lang="pt-BR" sz="1200" b="1" i="1" u="none" strike="noStrike" kern="1200" baseline="0" dirty="0" smtClean="0">
                <a:solidFill>
                  <a:schemeClr val="tx1"/>
                </a:solidFill>
                <a:latin typeface="+mn-lt"/>
                <a:ea typeface="+mn-ea"/>
                <a:cs typeface="+mn-cs"/>
              </a:rPr>
              <a:t>SLIDES</a:t>
            </a:r>
            <a:r>
              <a:rPr lang="pt-BR" sz="1200" b="1" i="0" u="none" strike="noStrike" kern="1200" baseline="0" dirty="0" smtClean="0">
                <a:solidFill>
                  <a:schemeClr val="tx1"/>
                </a:solidFill>
                <a:latin typeface="+mn-lt"/>
                <a:ea typeface="+mn-ea"/>
                <a:cs typeface="+mn-cs"/>
              </a:rPr>
              <a:t> 11, 12 e 13 E DISCUTA COM OS PROFESSORES:</a:t>
            </a:r>
          </a:p>
          <a:p>
            <a:r>
              <a:rPr lang="pt-BR" sz="1200" b="0" i="0" u="none" strike="noStrike" kern="1200" baseline="0" dirty="0" smtClean="0">
                <a:solidFill>
                  <a:schemeClr val="tx1"/>
                </a:solidFill>
                <a:latin typeface="+mn-lt"/>
                <a:ea typeface="+mn-ea"/>
                <a:cs typeface="+mn-cs"/>
              </a:rPr>
              <a:t> </a:t>
            </a:r>
            <a:r>
              <a:rPr lang="pt-BR" dirty="0" smtClean="0">
                <a:ea typeface="ＭＳ Ｐゴシック" pitchFamily="34" charset="-128"/>
              </a:rPr>
              <a:t>→ </a:t>
            </a:r>
            <a:r>
              <a:rPr lang="pt-BR" sz="1200" b="0" i="0" u="none" strike="noStrike" kern="1200" baseline="0" dirty="0" smtClean="0">
                <a:solidFill>
                  <a:schemeClr val="tx1"/>
                </a:solidFill>
                <a:latin typeface="+mn-lt"/>
                <a:ea typeface="+mn-ea"/>
                <a:cs typeface="+mn-cs"/>
              </a:rPr>
              <a:t>Tentem imaginar </a:t>
            </a:r>
            <a:r>
              <a:rPr lang="pt-BR" sz="1200" b="0" i="1" u="none" strike="noStrike" kern="1200" baseline="0" dirty="0" smtClean="0">
                <a:solidFill>
                  <a:schemeClr val="tx1"/>
                </a:solidFill>
                <a:latin typeface="+mn-lt"/>
                <a:ea typeface="+mn-ea"/>
                <a:cs typeface="+mn-cs"/>
              </a:rPr>
              <a:t>o livro que está na mão da figura feminina e por que ela parece adormecida.</a:t>
            </a:r>
          </a:p>
          <a:p>
            <a:endParaRPr lang="pt-BR" sz="1200" b="0" i="0" u="none" strike="noStrike" kern="1200" baseline="0" dirty="0" smtClean="0">
              <a:solidFill>
                <a:schemeClr val="tx1"/>
              </a:solidFill>
              <a:latin typeface="+mn-lt"/>
              <a:ea typeface="+mn-ea"/>
              <a:cs typeface="+mn-cs"/>
            </a:endParaRPr>
          </a:p>
          <a:p>
            <a:r>
              <a:rPr lang="pt-BR" sz="1200" b="1" i="0" u="none" strike="noStrike" kern="1200" baseline="0" dirty="0" smtClean="0">
                <a:solidFill>
                  <a:schemeClr val="tx1"/>
                </a:solidFill>
                <a:latin typeface="+mn-lt"/>
                <a:ea typeface="+mn-ea"/>
                <a:cs typeface="+mn-cs"/>
              </a:rPr>
              <a:t>APÓS AS RESPOSTAS DOS PROFESSORES, FALE:</a:t>
            </a:r>
          </a:p>
          <a:p>
            <a:r>
              <a:rPr lang="pt-BR" sz="1200" b="0" i="0" u="none" strike="noStrike" kern="1200" baseline="0" dirty="0" smtClean="0">
                <a:solidFill>
                  <a:schemeClr val="tx1"/>
                </a:solidFill>
                <a:latin typeface="+mn-lt"/>
                <a:ea typeface="+mn-ea"/>
                <a:cs typeface="+mn-cs"/>
              </a:rPr>
              <a:t> </a:t>
            </a:r>
            <a:r>
              <a:rPr lang="pt-BR" dirty="0" smtClean="0">
                <a:ea typeface="ＭＳ Ｐゴシック" pitchFamily="34" charset="-128"/>
              </a:rPr>
              <a:t>→ </a:t>
            </a:r>
            <a:r>
              <a:rPr lang="pt-BR" sz="1200" b="0" i="0" u="none" strike="noStrike" kern="1200" baseline="0" dirty="0" smtClean="0">
                <a:solidFill>
                  <a:schemeClr val="tx1"/>
                </a:solidFill>
                <a:latin typeface="+mn-lt"/>
                <a:ea typeface="+mn-ea"/>
                <a:cs typeface="+mn-cs"/>
              </a:rPr>
              <a:t>Geralmente surgem várias hipóteses para identificação do livro segurado pela figura feminina.</a:t>
            </a:r>
          </a:p>
          <a:p>
            <a:r>
              <a:rPr lang="pt-BR" sz="1200" b="0" i="0" u="none" strike="noStrike" kern="1200" baseline="0" dirty="0" smtClean="0">
                <a:solidFill>
                  <a:schemeClr val="tx1"/>
                </a:solidFill>
                <a:latin typeface="+mn-lt"/>
                <a:ea typeface="+mn-ea"/>
                <a:cs typeface="+mn-cs"/>
              </a:rPr>
              <a:t>Poderíamos pensar em: romance, livro de poemas, livro romântico, não era livro era um caderno onde ela escrevia.</a:t>
            </a:r>
          </a:p>
          <a:p>
            <a:r>
              <a:rPr lang="pt-BR" sz="1200" b="0" i="0" u="none" strike="noStrike" kern="1200" baseline="0" dirty="0" smtClean="0">
                <a:solidFill>
                  <a:schemeClr val="tx1"/>
                </a:solidFill>
                <a:latin typeface="+mn-lt"/>
                <a:ea typeface="+mn-ea"/>
                <a:cs typeface="+mn-cs"/>
              </a:rPr>
              <a:t>Relativamente à aparência </a:t>
            </a:r>
            <a:r>
              <a:rPr lang="pt-BR" sz="1200" b="0" i="1" u="none" strike="noStrike" kern="1200" baseline="0" dirty="0" smtClean="0">
                <a:solidFill>
                  <a:schemeClr val="tx1"/>
                </a:solidFill>
                <a:latin typeface="+mn-lt"/>
                <a:ea typeface="+mn-ea"/>
                <a:cs typeface="+mn-cs"/>
              </a:rPr>
              <a:t>adormecida </a:t>
            </a:r>
            <a:r>
              <a:rPr lang="pt-BR" sz="1200" b="0" i="0" u="none" strike="noStrike" kern="1200" baseline="0" dirty="0" smtClean="0">
                <a:solidFill>
                  <a:schemeClr val="tx1"/>
                </a:solidFill>
                <a:latin typeface="+mn-lt"/>
                <a:ea typeface="+mn-ea"/>
                <a:cs typeface="+mn-cs"/>
              </a:rPr>
              <a:t>da figura feminina, seria porque: o livro era muito chato, o livro era erótico, o livro convidava ao devaneio. </a:t>
            </a:r>
          </a:p>
          <a:p>
            <a:endParaRPr lang="pt-BR" sz="1200" b="0" i="0" u="none" strike="noStrike" kern="1200" baseline="0" dirty="0" smtClean="0">
              <a:solidFill>
                <a:schemeClr val="tx1"/>
              </a:solidFill>
              <a:latin typeface="+mn-lt"/>
              <a:ea typeface="+mn-ea"/>
              <a:cs typeface="+mn-cs"/>
            </a:endParaRPr>
          </a:p>
          <a:p>
            <a:r>
              <a:rPr lang="pt-BR" sz="1200" b="1" i="0" u="none" strike="noStrike" kern="1200" baseline="0" dirty="0" smtClean="0">
                <a:solidFill>
                  <a:schemeClr val="tx1"/>
                </a:solidFill>
                <a:latin typeface="+mn-lt"/>
                <a:ea typeface="+mn-ea"/>
                <a:cs typeface="+mn-cs"/>
              </a:rPr>
              <a:t>DISCUTA A NOÇÃO DE LIVRO CHATO:</a:t>
            </a:r>
          </a:p>
          <a:p>
            <a:r>
              <a:rPr lang="pt-BR" dirty="0" smtClean="0">
                <a:ea typeface="ＭＳ Ｐゴシック" pitchFamily="34" charset="-128"/>
              </a:rPr>
              <a:t>→</a:t>
            </a:r>
            <a:r>
              <a:rPr lang="pt-BR" sz="1200" b="0" i="0" u="none" strike="noStrike" kern="1200" baseline="0" dirty="0" smtClean="0">
                <a:solidFill>
                  <a:schemeClr val="tx1"/>
                </a:solidFill>
                <a:latin typeface="+mn-lt"/>
                <a:ea typeface="+mn-ea"/>
                <a:cs typeface="+mn-cs"/>
              </a:rPr>
              <a:t> Para muitas pessoas há, sim, </a:t>
            </a:r>
            <a:r>
              <a:rPr lang="pt-BR" sz="1200" b="0" i="1" u="none" strike="noStrike" kern="1200" baseline="0" dirty="0" smtClean="0">
                <a:solidFill>
                  <a:schemeClr val="tx1"/>
                </a:solidFill>
                <a:latin typeface="+mn-lt"/>
                <a:ea typeface="+mn-ea"/>
                <a:cs typeface="+mn-cs"/>
              </a:rPr>
              <a:t>livros muito chatos</a:t>
            </a:r>
            <a:r>
              <a:rPr lang="pt-BR" sz="1200" b="0" i="0" u="none" strike="noStrike" kern="1200" baseline="0" dirty="0" smtClean="0">
                <a:solidFill>
                  <a:schemeClr val="tx1"/>
                </a:solidFill>
                <a:latin typeface="+mn-lt"/>
                <a:ea typeface="+mn-ea"/>
                <a:cs typeface="+mn-cs"/>
              </a:rPr>
              <a:t>. Vale lembrar que: </a:t>
            </a:r>
          </a:p>
          <a:p>
            <a:r>
              <a:rPr lang="pt-BR" dirty="0" smtClean="0">
                <a:ea typeface="ＭＳ Ｐゴシック" pitchFamily="34" charset="-128"/>
              </a:rPr>
              <a:t>→</a:t>
            </a:r>
            <a:r>
              <a:rPr lang="pt-BR" sz="1200" b="0" i="0" u="none" strike="noStrike" kern="1200" baseline="0" dirty="0" smtClean="0">
                <a:solidFill>
                  <a:schemeClr val="tx1"/>
                </a:solidFill>
                <a:latin typeface="+mn-lt"/>
                <a:ea typeface="+mn-ea"/>
                <a:cs typeface="+mn-cs"/>
              </a:rPr>
              <a:t> 1) a noção de </a:t>
            </a:r>
            <a:r>
              <a:rPr lang="pt-BR" sz="1200" b="0" i="1" u="none" strike="noStrike" kern="1200" baseline="0" dirty="0" smtClean="0">
                <a:solidFill>
                  <a:schemeClr val="tx1"/>
                </a:solidFill>
                <a:latin typeface="+mn-lt"/>
                <a:ea typeface="+mn-ea"/>
                <a:cs typeface="+mn-cs"/>
              </a:rPr>
              <a:t>chatice/monotonia </a:t>
            </a:r>
            <a:r>
              <a:rPr lang="pt-BR" sz="1200" b="0" i="0" u="none" strike="noStrike" kern="1200" baseline="0" dirty="0" smtClean="0">
                <a:solidFill>
                  <a:schemeClr val="tx1"/>
                </a:solidFill>
                <a:latin typeface="+mn-lt"/>
                <a:ea typeface="+mn-ea"/>
                <a:cs typeface="+mn-cs"/>
              </a:rPr>
              <a:t>é extremamente pessoal, e que </a:t>
            </a:r>
          </a:p>
          <a:p>
            <a:r>
              <a:rPr lang="pt-BR" dirty="0" smtClean="0">
                <a:ea typeface="ＭＳ Ｐゴシック" pitchFamily="34" charset="-128"/>
              </a:rPr>
              <a:t>→ 2) </a:t>
            </a:r>
            <a:r>
              <a:rPr lang="pt-BR" sz="1200" b="0" i="1" u="none" strike="noStrike" kern="1200" baseline="0" dirty="0" smtClean="0">
                <a:solidFill>
                  <a:schemeClr val="tx1"/>
                </a:solidFill>
                <a:latin typeface="+mn-lt"/>
                <a:ea typeface="+mn-ea"/>
                <a:cs typeface="+mn-cs"/>
              </a:rPr>
              <a:t>o que não se entende </a:t>
            </a:r>
            <a:r>
              <a:rPr lang="pt-BR" sz="1200" b="0" i="0" u="none" strike="noStrike" kern="1200" baseline="0" dirty="0" smtClean="0">
                <a:solidFill>
                  <a:schemeClr val="tx1"/>
                </a:solidFill>
                <a:latin typeface="+mn-lt"/>
                <a:ea typeface="+mn-ea"/>
                <a:cs typeface="+mn-cs"/>
              </a:rPr>
              <a:t>tende a ser considerado chato.</a:t>
            </a:r>
          </a:p>
          <a:p>
            <a:endParaRPr lang="pt-BR" sz="1200" b="1" i="0" u="none" strike="noStrike" kern="1200" baseline="0" dirty="0" smtClean="0">
              <a:solidFill>
                <a:schemeClr val="tx1"/>
              </a:solidFill>
              <a:latin typeface="+mn-lt"/>
              <a:ea typeface="+mn-ea"/>
              <a:cs typeface="+mn-cs"/>
            </a:endParaRPr>
          </a:p>
          <a:p>
            <a:r>
              <a:rPr lang="pt-BR" sz="1200" b="1" i="0" u="none" strike="noStrike" kern="1200" baseline="0" dirty="0" smtClean="0">
                <a:solidFill>
                  <a:schemeClr val="tx1"/>
                </a:solidFill>
                <a:latin typeface="+mn-lt"/>
                <a:ea typeface="+mn-ea"/>
                <a:cs typeface="+mn-cs"/>
              </a:rPr>
              <a:t>COMPLEMENTE:</a:t>
            </a:r>
          </a:p>
          <a:p>
            <a:r>
              <a:rPr lang="pt-BR" dirty="0" smtClean="0">
                <a:ea typeface="ＭＳ Ｐゴシック" pitchFamily="34" charset="-128"/>
              </a:rPr>
              <a:t>→ </a:t>
            </a:r>
            <a:r>
              <a:rPr lang="pt-BR" sz="1200" b="0" i="0" u="none" strike="noStrike" kern="1200" baseline="0" dirty="0" smtClean="0">
                <a:solidFill>
                  <a:schemeClr val="tx1"/>
                </a:solidFill>
                <a:latin typeface="+mn-lt"/>
                <a:ea typeface="+mn-ea"/>
                <a:cs typeface="+mn-cs"/>
              </a:rPr>
              <a:t>Na relação </a:t>
            </a:r>
            <a:r>
              <a:rPr lang="pt-BR" sz="1200" b="0" i="1" u="none" strike="noStrike" kern="1200" baseline="0" dirty="0" smtClean="0">
                <a:solidFill>
                  <a:schemeClr val="tx1"/>
                </a:solidFill>
                <a:latin typeface="+mn-lt"/>
                <a:ea typeface="+mn-ea"/>
                <a:cs typeface="+mn-cs"/>
              </a:rPr>
              <a:t>leitura/sono </a:t>
            </a:r>
            <a:r>
              <a:rPr lang="pt-BR" sz="1200" b="0" i="0" u="none" strike="noStrike" kern="1200" baseline="0" dirty="0" smtClean="0">
                <a:solidFill>
                  <a:schemeClr val="tx1"/>
                </a:solidFill>
                <a:latin typeface="+mn-lt"/>
                <a:ea typeface="+mn-ea"/>
                <a:cs typeface="+mn-cs"/>
              </a:rPr>
              <a:t>(situação da figura representada no quadro), a expressão </a:t>
            </a:r>
            <a:r>
              <a:rPr lang="pt-BR" sz="1200" b="0" i="1" u="none" strike="noStrike" kern="1200" baseline="0" dirty="0" smtClean="0">
                <a:solidFill>
                  <a:schemeClr val="tx1"/>
                </a:solidFill>
                <a:latin typeface="+mn-lt"/>
                <a:ea typeface="+mn-ea"/>
                <a:cs typeface="+mn-cs"/>
              </a:rPr>
              <a:t>livro de cabeceira </a:t>
            </a:r>
            <a:r>
              <a:rPr lang="pt-BR" sz="1200" b="0" i="0" u="none" strike="noStrike" kern="1200" baseline="0" dirty="0" smtClean="0">
                <a:solidFill>
                  <a:schemeClr val="tx1"/>
                </a:solidFill>
                <a:latin typeface="+mn-lt"/>
                <a:ea typeface="+mn-ea"/>
                <a:cs typeface="+mn-cs"/>
              </a:rPr>
              <a:t>não deixa de ser curiosa: tanto sugere um livro tão interessante que o temos sempre ao lado, como também sugere um livro </a:t>
            </a:r>
            <a:r>
              <a:rPr lang="pt-BR" sz="1200" b="0" i="1" u="none" strike="noStrike" kern="1200" baseline="0" dirty="0" smtClean="0">
                <a:solidFill>
                  <a:schemeClr val="tx1"/>
                </a:solidFill>
                <a:latin typeface="+mn-lt"/>
                <a:ea typeface="+mn-ea"/>
                <a:cs typeface="+mn-cs"/>
              </a:rPr>
              <a:t>que lemos para dormir</a:t>
            </a:r>
            <a:r>
              <a:rPr lang="pt-BR" sz="1200" b="0" i="0" u="none" strike="noStrike" kern="1200" baseline="0" dirty="0" smtClean="0">
                <a:solidFill>
                  <a:schemeClr val="tx1"/>
                </a:solidFill>
                <a:latin typeface="+mn-lt"/>
                <a:ea typeface="+mn-ea"/>
                <a:cs typeface="+mn-cs"/>
              </a:rPr>
              <a:t>. Um escritor brasileiro, em momento de extremo bom humor, disse que não queria ser livro de cabeceira, mas </a:t>
            </a:r>
            <a:r>
              <a:rPr lang="pt-BR" sz="1200" b="0" i="1" u="none" strike="noStrike" kern="1200" baseline="0" dirty="0" smtClean="0">
                <a:solidFill>
                  <a:schemeClr val="tx1"/>
                </a:solidFill>
                <a:latin typeface="+mn-lt"/>
                <a:ea typeface="+mn-ea"/>
                <a:cs typeface="+mn-cs"/>
              </a:rPr>
              <a:t>livro-despertador</a:t>
            </a:r>
            <a:r>
              <a:rPr lang="pt-BR" sz="1200" b="0" i="0" u="none" strike="noStrike" kern="1200" baseline="0" dirty="0" smtClean="0">
                <a:solidFill>
                  <a:schemeClr val="tx1"/>
                </a:solidFill>
                <a:latin typeface="+mn-lt"/>
                <a:ea typeface="+mn-ea"/>
                <a:cs typeface="+mn-cs"/>
              </a:rPr>
              <a:t>!</a:t>
            </a:r>
          </a:p>
          <a:p>
            <a:endParaRPr lang="pt-BR" sz="1200" b="0" i="0" u="none" strike="noStrike" kern="1200" baseline="0" dirty="0" smtClean="0">
              <a:solidFill>
                <a:schemeClr val="tx1"/>
              </a:solidFill>
              <a:latin typeface="+mn-lt"/>
              <a:ea typeface="+mn-ea"/>
              <a:cs typeface="+mn-cs"/>
            </a:endParaRPr>
          </a:p>
          <a:p>
            <a:r>
              <a:rPr lang="pt-BR" sz="1200" b="1" i="0" u="none" strike="noStrike" kern="1200" baseline="0" dirty="0" smtClean="0">
                <a:solidFill>
                  <a:schemeClr val="tx1"/>
                </a:solidFill>
                <a:latin typeface="+mn-lt"/>
                <a:ea typeface="+mn-ea"/>
                <a:cs typeface="+mn-cs"/>
              </a:rPr>
              <a:t>ANALISE O QUADRO DO </a:t>
            </a:r>
            <a:r>
              <a:rPr lang="pt-BR" sz="1200" b="1" i="1" u="none" strike="noStrike" kern="1200" baseline="0" dirty="0" smtClean="0">
                <a:solidFill>
                  <a:schemeClr val="tx1"/>
                </a:solidFill>
                <a:latin typeface="+mn-lt"/>
                <a:ea typeface="+mn-ea"/>
                <a:cs typeface="+mn-cs"/>
              </a:rPr>
              <a:t>SLIDE</a:t>
            </a:r>
            <a:r>
              <a:rPr lang="pt-BR" sz="1200" b="1" i="0" u="none" strike="noStrike" kern="1200" baseline="0" dirty="0" smtClean="0">
                <a:solidFill>
                  <a:schemeClr val="tx1"/>
                </a:solidFill>
                <a:latin typeface="+mn-lt"/>
                <a:ea typeface="+mn-ea"/>
                <a:cs typeface="+mn-cs"/>
              </a:rPr>
              <a:t> 11, CHAMANDO A ATENÇÃO DOS PROFESSORES PARA ALGUNS DETALHES:</a:t>
            </a:r>
          </a:p>
          <a:p>
            <a:r>
              <a:rPr lang="pt-BR" dirty="0" smtClean="0">
                <a:ea typeface="ＭＳ Ｐゴシック" pitchFamily="34" charset="-128"/>
              </a:rPr>
              <a:t>→ </a:t>
            </a:r>
            <a:r>
              <a:rPr lang="pt-BR" sz="1200" b="0" i="0" u="none" strike="noStrike" kern="1200" baseline="0" dirty="0" smtClean="0">
                <a:solidFill>
                  <a:schemeClr val="tx1"/>
                </a:solidFill>
                <a:latin typeface="+mn-lt"/>
                <a:ea typeface="+mn-ea"/>
                <a:cs typeface="+mn-cs"/>
              </a:rPr>
              <a:t>Aprofundando a leitura do quadro de Almeida Júnior, pode-se apontar que o caráter decomposto da roupa e a posição relaxada do corpo da leitora, bem como a proximidade da janela (= rua, ambiente externo ao </a:t>
            </a:r>
            <a:r>
              <a:rPr lang="pt-BR" sz="1200" b="0" i="1" u="none" strike="noStrike" kern="1200" baseline="0" dirty="0" smtClean="0">
                <a:solidFill>
                  <a:schemeClr val="tx1"/>
                </a:solidFill>
                <a:latin typeface="+mn-lt"/>
                <a:ea typeface="+mn-ea"/>
                <a:cs typeface="+mn-cs"/>
              </a:rPr>
              <a:t>lar</a:t>
            </a:r>
            <a:r>
              <a:rPr lang="pt-BR" sz="1200" b="0" i="0" u="none" strike="noStrike" kern="1200" baseline="0" dirty="0" smtClean="0">
                <a:solidFill>
                  <a:schemeClr val="tx1"/>
                </a:solidFill>
                <a:latin typeface="+mn-lt"/>
                <a:ea typeface="+mn-ea"/>
                <a:cs typeface="+mn-cs"/>
              </a:rPr>
              <a:t>) são elementos às vezes interpretados – na história da leitura e talvez na história da cultura de modo geral – como </a:t>
            </a:r>
            <a:r>
              <a:rPr lang="pt-BR" sz="1200" b="0" i="1" u="none" strike="noStrike" kern="1200" baseline="0" dirty="0" smtClean="0">
                <a:solidFill>
                  <a:schemeClr val="tx1"/>
                </a:solidFill>
                <a:latin typeface="+mn-lt"/>
                <a:ea typeface="+mn-ea"/>
                <a:cs typeface="+mn-cs"/>
              </a:rPr>
              <a:t>criminalizando </a:t>
            </a:r>
            <a:r>
              <a:rPr lang="pt-BR" sz="1200" b="0" i="0" u="none" strike="noStrike" kern="1200" baseline="0" dirty="0" smtClean="0">
                <a:solidFill>
                  <a:schemeClr val="tx1"/>
                </a:solidFill>
                <a:latin typeface="+mn-lt"/>
                <a:ea typeface="+mn-ea"/>
                <a:cs typeface="+mn-cs"/>
              </a:rPr>
              <a:t>a leitura feminina.</a:t>
            </a:r>
          </a:p>
          <a:p>
            <a:r>
              <a:rPr lang="pt-BR" sz="1200" b="0" i="0" u="none" strike="noStrike" kern="1200" baseline="0" dirty="0" smtClean="0">
                <a:solidFill>
                  <a:schemeClr val="tx1"/>
                </a:solidFill>
                <a:latin typeface="+mn-lt"/>
                <a:ea typeface="+mn-ea"/>
                <a:cs typeface="+mn-cs"/>
              </a:rPr>
              <a:t>O romance </a:t>
            </a:r>
            <a:r>
              <a:rPr lang="pt-BR" sz="1200" b="0" i="1" u="none" strike="noStrike" kern="1200" baseline="0" dirty="0" smtClean="0">
                <a:solidFill>
                  <a:schemeClr val="tx1"/>
                </a:solidFill>
                <a:latin typeface="+mn-lt"/>
                <a:ea typeface="+mn-ea"/>
                <a:cs typeface="+mn-cs"/>
              </a:rPr>
              <a:t>Madame Bovary</a:t>
            </a:r>
            <a:r>
              <a:rPr lang="pt-BR" sz="1200" b="0" i="0" u="none" strike="noStrike" kern="1200" baseline="0" dirty="0" smtClean="0">
                <a:solidFill>
                  <a:schemeClr val="tx1"/>
                </a:solidFill>
                <a:latin typeface="+mn-lt"/>
                <a:ea typeface="+mn-ea"/>
                <a:cs typeface="+mn-cs"/>
              </a:rPr>
              <a:t>, publicado pelo romancista francês G. Flaubert (1821-1880) em 1857 e, na tradição brasileira, o romance </a:t>
            </a:r>
            <a:r>
              <a:rPr lang="pt-BR" sz="1200" b="0" i="1" u="none" strike="noStrike" kern="1200" baseline="0" dirty="0" smtClean="0">
                <a:solidFill>
                  <a:schemeClr val="tx1"/>
                </a:solidFill>
                <a:latin typeface="+mn-lt"/>
                <a:ea typeface="+mn-ea"/>
                <a:cs typeface="+mn-cs"/>
              </a:rPr>
              <a:t>A carne </a:t>
            </a:r>
            <a:r>
              <a:rPr lang="pt-BR" sz="1200" b="0" i="0" u="none" strike="noStrike" kern="1200" baseline="0" dirty="0" smtClean="0">
                <a:solidFill>
                  <a:schemeClr val="tx1"/>
                </a:solidFill>
                <a:latin typeface="+mn-lt"/>
                <a:ea typeface="+mn-ea"/>
                <a:cs typeface="+mn-cs"/>
              </a:rPr>
              <a:t>(1888), de Júlio Ribeiro (1845-1890) e </a:t>
            </a:r>
            <a:r>
              <a:rPr lang="pt-BR" sz="1200" b="0" i="1" u="none" strike="noStrike" kern="1200" baseline="0" dirty="0" smtClean="0">
                <a:solidFill>
                  <a:schemeClr val="tx1"/>
                </a:solidFill>
                <a:latin typeface="+mn-lt"/>
                <a:ea typeface="+mn-ea"/>
                <a:cs typeface="+mn-cs"/>
              </a:rPr>
              <a:t>A normalista </a:t>
            </a:r>
            <a:r>
              <a:rPr lang="pt-BR" sz="1200" b="0" i="0" u="none" strike="noStrike" kern="1200" baseline="0" dirty="0" smtClean="0">
                <a:solidFill>
                  <a:schemeClr val="tx1"/>
                </a:solidFill>
                <a:latin typeface="+mn-lt"/>
                <a:ea typeface="+mn-ea"/>
                <a:cs typeface="+mn-cs"/>
              </a:rPr>
              <a:t>(1891), de Adolfo Caminha (1867-1897), ilustram bem, com a sofisticação da literatura, este ponto.</a:t>
            </a:r>
          </a:p>
          <a:p>
            <a:endParaRPr lang="pt-BR" sz="1200" b="0" i="0" u="none" strike="noStrike" kern="1200" baseline="0" dirty="0" smtClean="0">
              <a:solidFill>
                <a:schemeClr val="tx1"/>
              </a:solidFill>
              <a:latin typeface="+mn-lt"/>
              <a:ea typeface="+mn-ea"/>
              <a:cs typeface="+mn-cs"/>
            </a:endParaRPr>
          </a:p>
          <a:p>
            <a:r>
              <a:rPr lang="pt-BR" sz="1200" b="1" i="0" u="none" strike="noStrike" kern="1200" baseline="0" dirty="0" smtClean="0">
                <a:solidFill>
                  <a:schemeClr val="tx1"/>
                </a:solidFill>
                <a:latin typeface="+mn-lt"/>
                <a:ea typeface="+mn-ea"/>
                <a:cs typeface="+mn-cs"/>
              </a:rPr>
              <a:t>COM BASE NAS IMAGENS, DISCUTA COMO </a:t>
            </a:r>
            <a:r>
              <a:rPr lang="pt-BR" sz="1200" b="1" i="1" u="none" strike="noStrike" kern="1200" baseline="0" dirty="0" smtClean="0">
                <a:solidFill>
                  <a:schemeClr val="tx1"/>
                </a:solidFill>
                <a:latin typeface="+mn-lt"/>
                <a:ea typeface="+mn-ea"/>
                <a:cs typeface="+mn-cs"/>
              </a:rPr>
              <a:t>MODOS DE LEITURA </a:t>
            </a:r>
            <a:r>
              <a:rPr lang="pt-BR" sz="1200" b="1" i="0" u="none" strike="noStrike" kern="1200" baseline="0" dirty="0" smtClean="0">
                <a:solidFill>
                  <a:schemeClr val="tx1"/>
                </a:solidFill>
                <a:latin typeface="+mn-lt"/>
                <a:ea typeface="+mn-ea"/>
                <a:cs typeface="+mn-cs"/>
              </a:rPr>
              <a:t>E OS LIVROS LIDOS MUDAM COM O TEMPO. </a:t>
            </a:r>
          </a:p>
          <a:p>
            <a:r>
              <a:rPr lang="pt-BR" dirty="0" smtClean="0">
                <a:ea typeface="ＭＳ Ｐゴシック" pitchFamily="34" charset="-128"/>
              </a:rPr>
              <a:t>→ </a:t>
            </a:r>
            <a:r>
              <a:rPr lang="pt-BR" sz="1200" b="0" i="0" u="none" strike="noStrike" kern="1200" baseline="0" dirty="0" smtClean="0">
                <a:solidFill>
                  <a:schemeClr val="tx1"/>
                </a:solidFill>
                <a:latin typeface="+mn-lt"/>
                <a:ea typeface="+mn-ea"/>
                <a:cs typeface="+mn-cs"/>
              </a:rPr>
              <a:t>O processo de “letramento literário” bem-sucedido capacita leitores a lerem textos de diferentes épocas. As discussões sobre diferentes interpretações de um mesmo quadro são um excelente exemplo de “letramento” não verbal. A discussão se enriquece se a interpretação levar em conta, por exemplo, c</a:t>
            </a:r>
            <a:r>
              <a:rPr lang="pt-BR" sz="1200" b="0" i="1" u="none" strike="noStrike" kern="1200" baseline="0" dirty="0" smtClean="0">
                <a:solidFill>
                  <a:schemeClr val="tx1"/>
                </a:solidFill>
                <a:latin typeface="+mn-lt"/>
                <a:ea typeface="+mn-ea"/>
                <a:cs typeface="+mn-cs"/>
              </a:rPr>
              <a:t>ores</a:t>
            </a:r>
            <a:r>
              <a:rPr lang="pt-BR" sz="1200" b="0" i="0" u="none" strike="noStrike" kern="1200" baseline="0" dirty="0" smtClean="0">
                <a:solidFill>
                  <a:schemeClr val="tx1"/>
                </a:solidFill>
                <a:latin typeface="+mn-lt"/>
                <a:ea typeface="+mn-ea"/>
                <a:cs typeface="+mn-cs"/>
              </a:rPr>
              <a:t>, </a:t>
            </a:r>
            <a:r>
              <a:rPr lang="pt-BR" sz="1200" b="0" i="1" u="none" strike="noStrike" kern="1200" baseline="0" dirty="0" smtClean="0">
                <a:solidFill>
                  <a:schemeClr val="tx1"/>
                </a:solidFill>
                <a:latin typeface="+mn-lt"/>
                <a:ea typeface="+mn-ea"/>
                <a:cs typeface="+mn-cs"/>
              </a:rPr>
              <a:t>perspectiva</a:t>
            </a:r>
            <a:r>
              <a:rPr lang="pt-BR" sz="1200" b="0" i="0" u="none" strike="noStrike" kern="1200" baseline="0" dirty="0" smtClean="0">
                <a:solidFill>
                  <a:schemeClr val="tx1"/>
                </a:solidFill>
                <a:latin typeface="+mn-lt"/>
                <a:ea typeface="+mn-ea"/>
                <a:cs typeface="+mn-cs"/>
              </a:rPr>
              <a:t>, </a:t>
            </a:r>
            <a:r>
              <a:rPr lang="pt-BR" sz="1200" b="0" i="1" u="none" strike="noStrike" kern="1200" baseline="0" dirty="0" smtClean="0">
                <a:solidFill>
                  <a:schemeClr val="tx1"/>
                </a:solidFill>
                <a:latin typeface="+mn-lt"/>
                <a:ea typeface="+mn-ea"/>
                <a:cs typeface="+mn-cs"/>
              </a:rPr>
              <a:t>iluminação.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pt-BR" sz="1200" b="1" i="0" u="none" strike="noStrike" kern="1200" cap="none" spc="0" normalizeH="0" baseline="0" noProof="0" dirty="0" smtClean="0">
              <a:ln>
                <a:noFill/>
              </a:ln>
              <a:solidFill>
                <a:prstClr val="black"/>
              </a:solidFill>
              <a:effectLst/>
              <a:uLnTx/>
              <a:uFillTx/>
              <a:latin typeface="+mn-lt"/>
              <a:ea typeface="+mn-ea"/>
              <a:cs typeface="+mn-cs"/>
            </a:endParaRPr>
          </a:p>
          <a:p>
            <a:endParaRPr lang="en-US" b="0" dirty="0">
              <a:latin typeface="Arial"/>
              <a:cs typeface="Arial"/>
            </a:endParaRPr>
          </a:p>
        </p:txBody>
      </p:sp>
      <p:sp>
        <p:nvSpPr>
          <p:cNvPr id="4" name="Slide Number Placeholder 3"/>
          <p:cNvSpPr>
            <a:spLocks noGrp="1"/>
          </p:cNvSpPr>
          <p:nvPr>
            <p:ph type="sldNum" sz="quarter" idx="10"/>
          </p:nvPr>
        </p:nvSpPr>
        <p:spPr/>
        <p:txBody>
          <a:bodyPr/>
          <a:lstStyle/>
          <a:p>
            <a:fld id="{2F22D11A-6C81-CA4D-86FF-0C8164F4AC95}" type="slidenum">
              <a:rPr lang="en-US" smtClean="0"/>
              <a:pPr/>
              <a:t>11</a:t>
            </a:fld>
            <a:endParaRPr lang="en-US"/>
          </a:p>
        </p:txBody>
      </p:sp>
    </p:spTree>
    <p:extLst>
      <p:ext uri="{BB962C8B-B14F-4D97-AF65-F5344CB8AC3E}">
        <p14:creationId xmlns:p14="http://schemas.microsoft.com/office/powerpoint/2010/main" xmlns="" val="3227252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94678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369438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013380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x-none"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5849213-6A87-744D-913C-6A104E2EDA6A}" type="datetimeFigureOut">
              <a:rPr lang="en-US" smtClean="0"/>
              <a:pPr/>
              <a:t>10/13/2015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D79F090-6139-A849-8B5C-66B44CB139CD}" type="slidenum">
              <a:rPr lang="en-US" smtClean="0"/>
              <a:pPr/>
              <a:t>‹nº›</a:t>
            </a:fld>
            <a:endParaRPr lang="en-US"/>
          </a:p>
        </p:txBody>
      </p:sp>
    </p:spTree>
    <p:extLst>
      <p:ext uri="{BB962C8B-B14F-4D97-AF65-F5344CB8AC3E}">
        <p14:creationId xmlns:p14="http://schemas.microsoft.com/office/powerpoint/2010/main" xmlns="" val="578327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5849213-6A87-744D-913C-6A104E2EDA6A}" type="datetimeFigureOut">
              <a:rPr lang="en-US" smtClean="0"/>
              <a:pPr/>
              <a:t>10/13/2015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D79F090-6139-A849-8B5C-66B44CB139CD}" type="slidenum">
              <a:rPr lang="en-US" smtClean="0"/>
              <a:pPr/>
              <a:t>‹nº›</a:t>
            </a:fld>
            <a:endParaRPr lang="en-US"/>
          </a:p>
        </p:txBody>
      </p:sp>
    </p:spTree>
    <p:extLst>
      <p:ext uri="{BB962C8B-B14F-4D97-AF65-F5344CB8AC3E}">
        <p14:creationId xmlns:p14="http://schemas.microsoft.com/office/powerpoint/2010/main" xmlns="" val="2691953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a:lstStyle/>
          <a:p>
            <a:r>
              <a:rPr lang="x-none" smtClean="0"/>
              <a:t>Click to edit Master title style</a:t>
            </a:r>
            <a:endParaRPr lang="en-US"/>
          </a:p>
        </p:txBody>
      </p:sp>
      <p:sp>
        <p:nvSpPr>
          <p:cNvPr id="3" name="Text Placeholder 2"/>
          <p:cNvSpPr>
            <a:spLocks noGrp="1"/>
          </p:cNvSpPr>
          <p:nvPr>
            <p:ph type="body" sz="half" idx="1"/>
          </p:nvPr>
        </p:nvSpPr>
        <p:spPr>
          <a:xfrm>
            <a:off x="685800" y="1981200"/>
            <a:ext cx="3810000" cy="4114800"/>
          </a:xfrm>
          <a:prstGeom prst="rect">
            <a:avLst/>
          </a:prstGeo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981200"/>
            <a:ext cx="3810000" cy="4114800"/>
          </a:xfrm>
          <a:prstGeom prst="rect">
            <a:avLst/>
          </a:prstGeo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4"/>
          <p:cNvSpPr>
            <a:spLocks noGrp="1" noChangeArrowheads="1"/>
          </p:cNvSpPr>
          <p:nvPr>
            <p:ph type="dt" sz="half" idx="10"/>
          </p:nvPr>
        </p:nvSpPr>
        <p:spPr>
          <a:xfrm>
            <a:off x="457200" y="6356350"/>
            <a:ext cx="2133600" cy="365125"/>
          </a:xfrm>
          <a:prstGeom prst="rect">
            <a:avLst/>
          </a:prstGeom>
          <a:ln/>
        </p:spPr>
        <p:txBody>
          <a:bodyPr/>
          <a:lstStyle>
            <a:lvl1pPr>
              <a:defRPr/>
            </a:lvl1pPr>
          </a:lstStyle>
          <a:p>
            <a:pPr>
              <a:defRPr/>
            </a:pPr>
            <a:endParaRPr lang="pt-PT"/>
          </a:p>
        </p:txBody>
      </p:sp>
      <p:sp>
        <p:nvSpPr>
          <p:cNvPr id="6" name="Rectangle 5"/>
          <p:cNvSpPr>
            <a:spLocks noGrp="1" noChangeArrowheads="1"/>
          </p:cNvSpPr>
          <p:nvPr>
            <p:ph type="ftr" sz="quarter" idx="11"/>
          </p:nvPr>
        </p:nvSpPr>
        <p:spPr>
          <a:xfrm>
            <a:off x="3124200" y="6356350"/>
            <a:ext cx="2895600" cy="365125"/>
          </a:xfrm>
          <a:prstGeom prst="rect">
            <a:avLst/>
          </a:prstGeom>
          <a:ln/>
        </p:spPr>
        <p:txBody>
          <a:bodyPr/>
          <a:lstStyle>
            <a:lvl1pPr>
              <a:defRPr/>
            </a:lvl1pPr>
          </a:lstStyle>
          <a:p>
            <a:pPr>
              <a:defRPr/>
            </a:pPr>
            <a:endParaRPr lang="pt-PT"/>
          </a:p>
        </p:txBody>
      </p:sp>
      <p:sp>
        <p:nvSpPr>
          <p:cNvPr id="7" name="Rectangle 6"/>
          <p:cNvSpPr>
            <a:spLocks noGrp="1" noChangeArrowheads="1"/>
          </p:cNvSpPr>
          <p:nvPr>
            <p:ph type="sldNum" sz="quarter" idx="12"/>
          </p:nvPr>
        </p:nvSpPr>
        <p:spPr>
          <a:xfrm>
            <a:off x="6553200" y="6356350"/>
            <a:ext cx="2133600" cy="365125"/>
          </a:xfrm>
          <a:prstGeom prst="rect">
            <a:avLst/>
          </a:prstGeom>
          <a:ln/>
        </p:spPr>
        <p:txBody>
          <a:bodyPr/>
          <a:lstStyle>
            <a:lvl1pPr>
              <a:defRPr/>
            </a:lvl1pPr>
          </a:lstStyle>
          <a:p>
            <a:pPr>
              <a:defRPr/>
            </a:pPr>
            <a:fld id="{DBC73BCB-3B0E-1E40-BBCA-1E0C130205E2}" type="slidenum">
              <a:rPr lang="pt-PT"/>
              <a:pPr>
                <a:defRPr/>
              </a:pPr>
              <a:t>‹nº›</a:t>
            </a:fld>
            <a:endParaRPr lang="pt-PT"/>
          </a:p>
        </p:txBody>
      </p:sp>
    </p:spTree>
    <p:extLst>
      <p:ext uri="{BB962C8B-B14F-4D97-AF65-F5344CB8AC3E}">
        <p14:creationId xmlns:p14="http://schemas.microsoft.com/office/powerpoint/2010/main" xmlns="" val="810820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fundo.jpg"/>
          <p:cNvPicPr>
            <a:picLocks noChangeAspect="1"/>
          </p:cNvPicPr>
          <p:nvPr userDrawn="1"/>
        </p:nvPicPr>
        <p:blipFill>
          <a:blip r:embed="rId8">
            <a:extLst>
              <a:ext uri="{28A0092B-C50C-407E-A947-70E740481C1C}">
                <a14:useLocalDpi xmlns:a14="http://schemas.microsoft.com/office/drawing/2010/main" xmlns="" val="0"/>
              </a:ext>
            </a:extLst>
          </a:blip>
          <a:stretch>
            <a:fillRect/>
          </a:stretch>
        </p:blipFill>
        <p:spPr>
          <a:xfrm>
            <a:off x="0" y="0"/>
            <a:ext cx="9144000" cy="6857999"/>
          </a:xfrm>
          <a:prstGeom prst="rect">
            <a:avLst/>
          </a:prstGeom>
        </p:spPr>
      </p:pic>
    </p:spTree>
    <p:extLst>
      <p:ext uri="{BB962C8B-B14F-4D97-AF65-F5344CB8AC3E}">
        <p14:creationId xmlns:p14="http://schemas.microsoft.com/office/powerpoint/2010/main" xmlns="" val="2280808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7" r:id="rId5"/>
    <p:sldLayoutId id="2147483658"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386964" y="459249"/>
            <a:ext cx="8559812" cy="6037620"/>
            <a:chOff x="386964" y="459249"/>
            <a:chExt cx="8559812" cy="6037620"/>
          </a:xfrm>
        </p:grpSpPr>
        <p:pic>
          <p:nvPicPr>
            <p:cNvPr id="7" name="Picture 5" descr="logo_s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850424" y="5354156"/>
              <a:ext cx="934947" cy="1142713"/>
            </a:xfrm>
            <a:prstGeom prst="rect">
              <a:avLst/>
            </a:prstGeom>
          </p:spPr>
        </p:pic>
        <p:sp>
          <p:nvSpPr>
            <p:cNvPr id="9" name="CaixaDeTexto 8"/>
            <p:cNvSpPr txBox="1"/>
            <p:nvPr/>
          </p:nvSpPr>
          <p:spPr>
            <a:xfrm>
              <a:off x="4194248" y="459249"/>
              <a:ext cx="4752528" cy="2246769"/>
            </a:xfrm>
            <a:prstGeom prst="rect">
              <a:avLst/>
            </a:prstGeom>
            <a:noFill/>
          </p:spPr>
          <p:txBody>
            <a:bodyPr wrap="square" rtlCol="0">
              <a:spAutoFit/>
            </a:bodyPr>
            <a:lstStyle/>
            <a:p>
              <a:pPr algn="r"/>
              <a:r>
                <a:rPr lang="pt-BR" sz="3800" b="1" dirty="0" smtClean="0">
                  <a:solidFill>
                    <a:schemeClr val="tx1">
                      <a:lumMod val="75000"/>
                      <a:lumOff val="25000"/>
                    </a:schemeClr>
                  </a:solidFill>
                </a:rPr>
                <a:t>LETRAMENTO </a:t>
              </a:r>
            </a:p>
            <a:p>
              <a:pPr algn="r"/>
              <a:r>
                <a:rPr lang="pt-BR" sz="3800" b="1" dirty="0" smtClean="0">
                  <a:solidFill>
                    <a:schemeClr val="tx1">
                      <a:lumMod val="75000"/>
                      <a:lumOff val="25000"/>
                    </a:schemeClr>
                  </a:solidFill>
                </a:rPr>
                <a:t>LITERÁRIO</a:t>
              </a:r>
              <a:endParaRPr lang="pt-BR" sz="3800" dirty="0">
                <a:solidFill>
                  <a:schemeClr val="tx1">
                    <a:lumMod val="75000"/>
                    <a:lumOff val="25000"/>
                  </a:schemeClr>
                </a:solidFill>
              </a:endParaRPr>
            </a:p>
            <a:p>
              <a:endParaRPr lang="pt-BR" dirty="0" smtClean="0">
                <a:solidFill>
                  <a:schemeClr val="tx1">
                    <a:lumMod val="75000"/>
                    <a:lumOff val="25000"/>
                  </a:schemeClr>
                </a:solidFill>
              </a:endParaRPr>
            </a:p>
            <a:p>
              <a:endParaRPr lang="pt-BR" dirty="0" smtClean="0">
                <a:solidFill>
                  <a:schemeClr val="tx1">
                    <a:lumMod val="75000"/>
                    <a:lumOff val="25000"/>
                  </a:schemeClr>
                </a:solidFill>
              </a:endParaRPr>
            </a:p>
            <a:p>
              <a:pPr algn="r"/>
              <a:r>
                <a:rPr lang="pt-BR" sz="2800" dirty="0" smtClean="0">
                  <a:solidFill>
                    <a:schemeClr val="tx1">
                      <a:lumMod val="75000"/>
                      <a:lumOff val="25000"/>
                    </a:schemeClr>
                  </a:solidFill>
                </a:rPr>
                <a:t>Marisa Lajolo</a:t>
              </a:r>
              <a:endParaRPr lang="pt-BR" sz="2800" dirty="0">
                <a:solidFill>
                  <a:schemeClr val="tx1">
                    <a:lumMod val="75000"/>
                    <a:lumOff val="25000"/>
                  </a:schemeClr>
                </a:solidFill>
              </a:endParaRPr>
            </a:p>
          </p:txBody>
        </p:sp>
        <p:pic>
          <p:nvPicPr>
            <p:cNvPr id="10" name="Picture 4" descr="logo.png"/>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41949" y="584135"/>
              <a:ext cx="3405773" cy="1951801"/>
            </a:xfrm>
            <a:prstGeom prst="rect">
              <a:avLst/>
            </a:prstGeom>
          </p:spPr>
        </p:pic>
        <p:pic>
          <p:nvPicPr>
            <p:cNvPr id="11" name="Picture 2" descr="img8"/>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386964" y="2981755"/>
              <a:ext cx="7463460" cy="2768188"/>
            </a:xfrm>
            <a:prstGeom prst="rect">
              <a:avLst/>
            </a:prstGeom>
          </p:spPr>
        </p:pic>
      </p:grpSp>
    </p:spTree>
    <p:extLst>
      <p:ext uri="{BB962C8B-B14F-4D97-AF65-F5344CB8AC3E}">
        <p14:creationId xmlns:p14="http://schemas.microsoft.com/office/powerpoint/2010/main" xmlns="" val="27151421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srcRect/>
          <a:stretch>
            <a:fillRect/>
          </a:stretch>
        </p:blipFill>
        <p:spPr bwMode="auto">
          <a:xfrm>
            <a:off x="-1" y="0"/>
            <a:ext cx="9149179" cy="6858000"/>
          </a:xfrm>
          <a:prstGeom prst="rect">
            <a:avLst/>
          </a:prstGeom>
          <a:noFill/>
          <a:ln w="9525">
            <a:noFill/>
            <a:miter lim="800000"/>
            <a:headEnd/>
            <a:tailEnd/>
          </a:ln>
        </p:spPr>
      </p:pic>
    </p:spTree>
    <p:extLst>
      <p:ext uri="{BB962C8B-B14F-4D97-AF65-F5344CB8AC3E}">
        <p14:creationId xmlns:p14="http://schemas.microsoft.com/office/powerpoint/2010/main" xmlns="" val="3248275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srcRect/>
          <a:stretch>
            <a:fillRect/>
          </a:stretch>
        </p:blipFill>
        <p:spPr bwMode="auto">
          <a:xfrm>
            <a:off x="0" y="0"/>
            <a:ext cx="9144000" cy="6854119"/>
          </a:xfrm>
          <a:prstGeom prst="rect">
            <a:avLst/>
          </a:prstGeom>
          <a:noFill/>
          <a:ln w="9525">
            <a:noFill/>
            <a:miter lim="800000"/>
            <a:headEnd/>
            <a:tailEnd/>
          </a:ln>
        </p:spPr>
      </p:pic>
    </p:spTree>
    <p:extLst>
      <p:ext uri="{BB962C8B-B14F-4D97-AF65-F5344CB8AC3E}">
        <p14:creationId xmlns:p14="http://schemas.microsoft.com/office/powerpoint/2010/main" xmlns="" val="17682284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srcRect/>
          <a:stretch>
            <a:fillRect/>
          </a:stretch>
        </p:blipFill>
        <p:spPr bwMode="auto">
          <a:xfrm>
            <a:off x="0" y="0"/>
            <a:ext cx="9149177" cy="6858000"/>
          </a:xfrm>
          <a:prstGeom prst="rect">
            <a:avLst/>
          </a:prstGeom>
          <a:noFill/>
          <a:ln w="9525">
            <a:noFill/>
            <a:miter lim="800000"/>
            <a:headEnd/>
            <a:tailEnd/>
          </a:ln>
        </p:spPr>
      </p:pic>
    </p:spTree>
    <p:extLst>
      <p:ext uri="{BB962C8B-B14F-4D97-AF65-F5344CB8AC3E}">
        <p14:creationId xmlns:p14="http://schemas.microsoft.com/office/powerpoint/2010/main" xmlns="" val="20991978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srcRect/>
          <a:stretch>
            <a:fillRect/>
          </a:stretch>
        </p:blipFill>
        <p:spPr bwMode="auto">
          <a:xfrm>
            <a:off x="-1" y="-89680"/>
            <a:ext cx="9268819" cy="6947680"/>
          </a:xfrm>
          <a:prstGeom prst="rect">
            <a:avLst/>
          </a:prstGeom>
          <a:noFill/>
          <a:ln w="9525">
            <a:noFill/>
            <a:miter lim="800000"/>
            <a:headEnd/>
            <a:tailEnd/>
          </a:ln>
        </p:spPr>
      </p:pic>
    </p:spTree>
    <p:extLst>
      <p:ext uri="{BB962C8B-B14F-4D97-AF65-F5344CB8AC3E}">
        <p14:creationId xmlns:p14="http://schemas.microsoft.com/office/powerpoint/2010/main" xmlns="" val="20683880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srcRect/>
          <a:stretch>
            <a:fillRect/>
          </a:stretch>
        </p:blipFill>
        <p:spPr bwMode="auto">
          <a:xfrm>
            <a:off x="-1" y="0"/>
            <a:ext cx="9149179" cy="6858000"/>
          </a:xfrm>
          <a:prstGeom prst="rect">
            <a:avLst/>
          </a:prstGeom>
          <a:noFill/>
          <a:ln w="9525">
            <a:noFill/>
            <a:miter lim="800000"/>
            <a:headEnd/>
            <a:tailEnd/>
          </a:ln>
        </p:spPr>
      </p:pic>
    </p:spTree>
    <p:extLst>
      <p:ext uri="{BB962C8B-B14F-4D97-AF65-F5344CB8AC3E}">
        <p14:creationId xmlns:p14="http://schemas.microsoft.com/office/powerpoint/2010/main" xmlns="" val="38049236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20816" y="1307166"/>
            <a:ext cx="4654341" cy="3698888"/>
          </a:xfrm>
          <a:prstGeom prst="rect">
            <a:avLst/>
          </a:prstGeom>
          <a:noFill/>
        </p:spPr>
        <p:txBody>
          <a:bodyPr wrap="square" rtlCol="0">
            <a:spAutoFit/>
          </a:bodyPr>
          <a:lstStyle/>
          <a:p>
            <a:endParaRPr lang="en-US" dirty="0">
              <a:latin typeface="Arial"/>
              <a:cs typeface="Arial"/>
            </a:endParaRPr>
          </a:p>
        </p:txBody>
      </p:sp>
      <p:pic>
        <p:nvPicPr>
          <p:cNvPr id="16386"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25914693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0" y="-1"/>
            <a:ext cx="9144000" cy="6854119"/>
          </a:xfrm>
          <a:prstGeom prst="rect">
            <a:avLst/>
          </a:prstGeom>
          <a:noFill/>
          <a:ln w="9525">
            <a:noFill/>
            <a:miter lim="800000"/>
            <a:headEnd/>
            <a:tailEnd/>
          </a:ln>
        </p:spPr>
      </p:pic>
    </p:spTree>
    <p:extLst>
      <p:ext uri="{BB962C8B-B14F-4D97-AF65-F5344CB8AC3E}">
        <p14:creationId xmlns:p14="http://schemas.microsoft.com/office/powerpoint/2010/main" xmlns="" val="42143889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42513332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40558329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7311880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183822930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1" y="0"/>
            <a:ext cx="9149177" cy="6858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srcRect/>
          <a:stretch>
            <a:fillRect/>
          </a:stretch>
        </p:blipFill>
        <p:spPr bwMode="auto">
          <a:xfrm>
            <a:off x="0" y="0"/>
            <a:ext cx="9149177" cy="6858000"/>
          </a:xfrm>
          <a:prstGeom prst="rect">
            <a:avLst/>
          </a:prstGeom>
          <a:noFill/>
          <a:ln w="9525">
            <a:noFill/>
            <a:miter lim="800000"/>
            <a:headEnd/>
            <a:tailEnd/>
          </a:ln>
        </p:spPr>
      </p:pic>
      <p:pic>
        <p:nvPicPr>
          <p:cNvPr id="2050" name="Picture 2" descr="Z:\MARKETING\SERVIÇOS EDUCACIONAIS\SOMOS MESTRES\GESTOR ESCOLAR 3\Processos\Marisa Lajolo\5. Iconografia\wetransfer-2d23df\MARISA - ALTAS 02\ALTAS 02\shutterstock_299613044 copy.jpg"/>
          <p:cNvPicPr>
            <a:picLocks noChangeAspect="1" noChangeArrowheads="1"/>
          </p:cNvPicPr>
          <p:nvPr/>
        </p:nvPicPr>
        <p:blipFill>
          <a:blip r:embed="rId4"/>
          <a:srcRect/>
          <a:stretch>
            <a:fillRect/>
          </a:stretch>
        </p:blipFill>
        <p:spPr bwMode="auto">
          <a:xfrm>
            <a:off x="2682375" y="2587938"/>
            <a:ext cx="3636496" cy="3699851"/>
          </a:xfrm>
          <a:prstGeom prst="rect">
            <a:avLst/>
          </a:prstGeom>
          <a:noFill/>
        </p:spPr>
      </p:pic>
    </p:spTree>
    <p:extLst>
      <p:ext uri="{BB962C8B-B14F-4D97-AF65-F5344CB8AC3E}">
        <p14:creationId xmlns:p14="http://schemas.microsoft.com/office/powerpoint/2010/main" xmlns="" val="4201329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0" y="0"/>
            <a:ext cx="9149178" cy="6858000"/>
          </a:xfrm>
          <a:prstGeom prst="rect">
            <a:avLst/>
          </a:prstGeom>
          <a:noFill/>
          <a:ln w="9525">
            <a:noFill/>
            <a:miter lim="800000"/>
            <a:headEnd/>
            <a:tailEnd/>
          </a:ln>
        </p:spPr>
      </p:pic>
    </p:spTree>
    <p:extLst>
      <p:ext uri="{BB962C8B-B14F-4D97-AF65-F5344CB8AC3E}">
        <p14:creationId xmlns:p14="http://schemas.microsoft.com/office/powerpoint/2010/main" xmlns="" val="15361307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srcRect/>
          <a:stretch>
            <a:fillRect/>
          </a:stretch>
        </p:blipFill>
        <p:spPr bwMode="auto">
          <a:xfrm>
            <a:off x="-1" y="0"/>
            <a:ext cx="9149177" cy="6858000"/>
          </a:xfrm>
          <a:prstGeom prst="rect">
            <a:avLst/>
          </a:prstGeom>
          <a:noFill/>
          <a:ln w="9525">
            <a:noFill/>
            <a:miter lim="800000"/>
            <a:headEnd/>
            <a:tailEnd/>
          </a:ln>
        </p:spPr>
      </p:pic>
    </p:spTree>
    <p:extLst>
      <p:ext uri="{BB962C8B-B14F-4D97-AF65-F5344CB8AC3E}">
        <p14:creationId xmlns:p14="http://schemas.microsoft.com/office/powerpoint/2010/main" xmlns="" val="10305814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0" y="0"/>
            <a:ext cx="9149178" cy="6858000"/>
          </a:xfrm>
          <a:prstGeom prst="rect">
            <a:avLst/>
          </a:prstGeom>
          <a:noFill/>
          <a:ln w="9525">
            <a:noFill/>
            <a:miter lim="800000"/>
            <a:headEnd/>
            <a:tailEnd/>
          </a:ln>
        </p:spPr>
      </p:pic>
      <p:pic>
        <p:nvPicPr>
          <p:cNvPr id="9219" name="Picture 3" descr="Z:\MARKETING\SERVIÇOS EDUCACIONAIS\SOMOS MESTRES\GESTOR ESCOLAR 3\Processos\Marisa Lajolo\5. Iconografia\wetransfer-9bb1fc\PPT MARISA - ALTAS\ALTAS\rio de janeiro combate vioolencia mulher.jpg"/>
          <p:cNvPicPr>
            <a:picLocks noChangeAspect="1" noChangeArrowheads="1"/>
          </p:cNvPicPr>
          <p:nvPr/>
        </p:nvPicPr>
        <p:blipFill>
          <a:blip r:embed="rId3"/>
          <a:srcRect/>
          <a:stretch>
            <a:fillRect/>
          </a:stretch>
        </p:blipFill>
        <p:spPr bwMode="auto">
          <a:xfrm>
            <a:off x="4772843" y="1884721"/>
            <a:ext cx="4120559" cy="2741876"/>
          </a:xfrm>
          <a:prstGeom prst="rect">
            <a:avLst/>
          </a:prstGeom>
          <a:noFill/>
        </p:spPr>
      </p:pic>
    </p:spTree>
    <p:extLst>
      <p:ext uri="{BB962C8B-B14F-4D97-AF65-F5344CB8AC3E}">
        <p14:creationId xmlns:p14="http://schemas.microsoft.com/office/powerpoint/2010/main" xmlns="" val="42824892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2514</TotalTime>
  <Words>4452</Words>
  <Application>Microsoft Office PowerPoint</Application>
  <PresentationFormat>Apresentação na tela (4:3)</PresentationFormat>
  <Paragraphs>264</Paragraphs>
  <Slides>20</Slides>
  <Notes>17</Notes>
  <HiddenSlides>0</HiddenSlides>
  <MMClips>0</MMClips>
  <ScaleCrop>false</ScaleCrop>
  <HeadingPairs>
    <vt:vector size="4" baseType="variant">
      <vt:variant>
        <vt:lpstr>Tema</vt:lpstr>
      </vt:variant>
      <vt:variant>
        <vt:i4>1</vt:i4>
      </vt:variant>
      <vt:variant>
        <vt:lpstr>Títulos de slides</vt:lpstr>
      </vt:variant>
      <vt:variant>
        <vt:i4>20</vt:i4>
      </vt:variant>
    </vt:vector>
  </HeadingPairs>
  <TitlesOfParts>
    <vt:vector size="2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Alê</dc:creator>
  <cp:lastModifiedBy>MCarreira</cp:lastModifiedBy>
  <cp:revision>181</cp:revision>
  <dcterms:created xsi:type="dcterms:W3CDTF">2015-05-12T13:03:12Z</dcterms:created>
  <dcterms:modified xsi:type="dcterms:W3CDTF">2015-10-13T13:45:18Z</dcterms:modified>
</cp:coreProperties>
</file>